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18"/>
  </p:notesMasterIdLst>
  <p:sldIdLst>
    <p:sldId id="256" r:id="rId2"/>
    <p:sldId id="258" r:id="rId3"/>
    <p:sldId id="259" r:id="rId4"/>
    <p:sldId id="260" r:id="rId5"/>
    <p:sldId id="261" r:id="rId6"/>
    <p:sldId id="262" r:id="rId7"/>
    <p:sldId id="263" r:id="rId8"/>
    <p:sldId id="264" r:id="rId9"/>
    <p:sldId id="265" r:id="rId10"/>
    <p:sldId id="266" r:id="rId11"/>
    <p:sldId id="272"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0792" autoAdjust="0"/>
  </p:normalViewPr>
  <p:slideViewPr>
    <p:cSldViewPr snapToGrid="0">
      <p:cViewPr varScale="1">
        <p:scale>
          <a:sx n="68" d="100"/>
          <a:sy n="68" d="100"/>
        </p:scale>
        <p:origin x="81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x-non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322D60-1F9E-47ED-B094-A47DAE521F16}" type="datetimeFigureOut">
              <a:rPr lang="x-none" smtClean="0"/>
              <a:t>6/23/2021</a:t>
            </a:fld>
            <a:endParaRPr lang="x-non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x-non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x-non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2376E0-9142-42CF-AA11-5AEED575D393}" type="slidenum">
              <a:rPr lang="x-none" smtClean="0"/>
              <a:t>‹#›</a:t>
            </a:fld>
            <a:endParaRPr lang="x-none"/>
          </a:p>
        </p:txBody>
      </p:sp>
    </p:spTree>
    <p:extLst>
      <p:ext uri="{BB962C8B-B14F-4D97-AF65-F5344CB8AC3E}">
        <p14:creationId xmlns:p14="http://schemas.microsoft.com/office/powerpoint/2010/main" val="16325741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Human immunodeficiency virus (HIV) refers to a virus that affects human body cells (white cells) which helps the body fight diseases. This virus can exist in two forms, which are either HIV-1 or HIV-2. HIV damages the human immune system, specifically the T-helper cells, making them more vulnerable to other diseases. T-helper cells are essential in the human body because they coordinate all the other cells involved in responding to the immune. CD4 is a protein molecule found in T-helper cells, which with infection of HIV the virus is manufactured hence endangering the health of the individual (</a:t>
            </a:r>
            <a:r>
              <a:rPr lang="en-US" sz="18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Lu et al., 2018</a:t>
            </a: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 HIV causes acquired immunodeficiency syndrome (AIDS) if not treated. </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552376E0-9142-42CF-AA11-5AEED575D393}" type="slidenum">
              <a:rPr lang="x-none" smtClean="0"/>
              <a:t>2</a:t>
            </a:fld>
            <a:endParaRPr lang="x-none"/>
          </a:p>
        </p:txBody>
      </p:sp>
    </p:spTree>
    <p:extLst>
      <p:ext uri="{BB962C8B-B14F-4D97-AF65-F5344CB8AC3E}">
        <p14:creationId xmlns:p14="http://schemas.microsoft.com/office/powerpoint/2010/main" val="419791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One of the most advisable measures to prevent HIV is the use of condoms since sex is the highest contributing cause of infection. People should always use lubricated condoms when they are having oral, vaginal or oral sex. People can take </a:t>
            </a:r>
            <a:r>
              <a:rPr lang="en-US" sz="1800" dirty="0" err="1">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PrEP</a:t>
            </a: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 as instructed by the medical specialist before having sexual intercourse (</a:t>
            </a:r>
            <a:r>
              <a:rPr lang="en-US" sz="18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Eisinger</a:t>
            </a:r>
            <a:r>
              <a:rPr lang="en-US" sz="18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&amp; Fauci, 2018)</a:t>
            </a: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 Abstaining is the safest method of HIV prevention through sex. Circumcision should be conducted on males using sterilized blades. Circumcision helps reduce the chances of HIV transmission through sex in men due to the hard skin that forms on the tip of the penis. HIV can be prevented by avoiding sharing of needles and syringes which are not sterilized. </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During organ or tissue transplants, HIV should be tested to trace any infection. Blood should also be tested before it is transfused to the receiver. Mothers living with HIV should seek medical treatment, especially when pregnant, to reduce the risk of transmitting the infection to their children. The risk of child infection during pregnancy, giving birth or when breastfeeding will be minimized. People are encouraged to take HIV tests regularly to be aware of their status (</a:t>
            </a:r>
            <a:r>
              <a:rPr lang="en-US" sz="18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Eisinger</a:t>
            </a:r>
            <a:r>
              <a:rPr lang="en-US" sz="18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&amp; Fauci, 2018)</a:t>
            </a: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 Knowing HIV status is important because infected individuals will seek medical attention as early as possible and prevent transmitting it to other people. Healthy people will protect themselves from getting infected by the virus. </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x-none" dirty="0"/>
          </a:p>
        </p:txBody>
      </p:sp>
      <p:sp>
        <p:nvSpPr>
          <p:cNvPr id="4" name="Slide Number Placeholder 3"/>
          <p:cNvSpPr>
            <a:spLocks noGrp="1"/>
          </p:cNvSpPr>
          <p:nvPr>
            <p:ph type="sldNum" sz="quarter" idx="5"/>
          </p:nvPr>
        </p:nvSpPr>
        <p:spPr/>
        <p:txBody>
          <a:bodyPr/>
          <a:lstStyle/>
          <a:p>
            <a:fld id="{552376E0-9142-42CF-AA11-5AEED575D393}" type="slidenum">
              <a:rPr lang="x-none" smtClean="0"/>
              <a:t>12</a:t>
            </a:fld>
            <a:endParaRPr lang="x-none"/>
          </a:p>
        </p:txBody>
      </p:sp>
    </p:spTree>
    <p:extLst>
      <p:ext uri="{BB962C8B-B14F-4D97-AF65-F5344CB8AC3E}">
        <p14:creationId xmlns:p14="http://schemas.microsoft.com/office/powerpoint/2010/main" val="25153806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Through HIV/AIDS topics, individuals who have little information about the disease get informed and follow the preventive measures. This topic is very important because it encourages people to get tested for the virus regularly. Discussion of this topic enables individuals who test negative to learn how to live a healthy lifestyle and protect themselves from acquiring the virus. This topic also helps those people who have tested positive to live a healthy life by taking prescribed medication and exercising. Positive people get encouraged not to lose hope and protect themselves from transmitting the disease to other people. This topic informs people on the behaviors they should avoid to protect themselves from contracting and transmitting the disease. Through HIV/AIDS discussion, people learn how to treat and accept positive people in society properly (</a:t>
            </a:r>
            <a:r>
              <a:rPr lang="en-US" sz="18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Kontomanolis</a:t>
            </a:r>
            <a:r>
              <a:rPr lang="en-US" sz="18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et al., 2017</a:t>
            </a: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x-none" dirty="0"/>
          </a:p>
        </p:txBody>
      </p:sp>
      <p:sp>
        <p:nvSpPr>
          <p:cNvPr id="4" name="Slide Number Placeholder 3"/>
          <p:cNvSpPr>
            <a:spLocks noGrp="1"/>
          </p:cNvSpPr>
          <p:nvPr>
            <p:ph type="sldNum" sz="quarter" idx="5"/>
          </p:nvPr>
        </p:nvSpPr>
        <p:spPr/>
        <p:txBody>
          <a:bodyPr/>
          <a:lstStyle/>
          <a:p>
            <a:fld id="{552376E0-9142-42CF-AA11-5AEED575D393}" type="slidenum">
              <a:rPr lang="x-none" smtClean="0"/>
              <a:t>13</a:t>
            </a:fld>
            <a:endParaRPr lang="x-none"/>
          </a:p>
        </p:txBody>
      </p:sp>
    </p:spTree>
    <p:extLst>
      <p:ext uri="{BB962C8B-B14F-4D97-AF65-F5344CB8AC3E}">
        <p14:creationId xmlns:p14="http://schemas.microsoft.com/office/powerpoint/2010/main" val="14984703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HIV/AIDS is treated and prevented, but it is not curable. Any person can get HIV despite gender, age, race or social class. Transmission of HIV is widespread in teenagers compared to adults. HIV is transmitted highly through sexual intercourse. HIV infection is higher in areas with more people of lower economic status than those in high er socials class. Similarly, countries that are more developed tend to have lower HIV infections compared to underdeveloped countries. Individuals can live with HIV for many years as long as they take medication as prescribed, eat healthy food, and regular exercise. </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x-none" dirty="0"/>
          </a:p>
        </p:txBody>
      </p:sp>
      <p:sp>
        <p:nvSpPr>
          <p:cNvPr id="4" name="Slide Number Placeholder 3"/>
          <p:cNvSpPr>
            <a:spLocks noGrp="1"/>
          </p:cNvSpPr>
          <p:nvPr>
            <p:ph type="sldNum" sz="quarter" idx="5"/>
          </p:nvPr>
        </p:nvSpPr>
        <p:spPr/>
        <p:txBody>
          <a:bodyPr/>
          <a:lstStyle/>
          <a:p>
            <a:fld id="{552376E0-9142-42CF-AA11-5AEED575D393}" type="slidenum">
              <a:rPr lang="x-none" smtClean="0"/>
              <a:t>14</a:t>
            </a:fld>
            <a:endParaRPr lang="x-none"/>
          </a:p>
        </p:txBody>
      </p:sp>
    </p:spTree>
    <p:extLst>
      <p:ext uri="{BB962C8B-B14F-4D97-AF65-F5344CB8AC3E}">
        <p14:creationId xmlns:p14="http://schemas.microsoft.com/office/powerpoint/2010/main" val="2478562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HIV is a virus that causes AIDS and it attacks the body cells responsible for disease protection hence weakening the immune system (</a:t>
            </a:r>
            <a:r>
              <a:rPr lang="en-US" sz="18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Lu et al., 2018</a:t>
            </a: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 Once the immune system is weakened, the body becomes prone to opportunistic diseases. HIV is caused by infected body fluids, which include semen, vaginal fluid and blood to a healthy person. Infection through sex is the most common transmission of HIV. People should abstain, avoid getting into contact with infected body fluids, carry out a blood test before organ transplant and avoid sharing sharp objects.</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x-none" dirty="0"/>
          </a:p>
        </p:txBody>
      </p:sp>
      <p:sp>
        <p:nvSpPr>
          <p:cNvPr id="4" name="Slide Number Placeholder 3"/>
          <p:cNvSpPr>
            <a:spLocks noGrp="1"/>
          </p:cNvSpPr>
          <p:nvPr>
            <p:ph type="sldNum" sz="quarter" idx="5"/>
          </p:nvPr>
        </p:nvSpPr>
        <p:spPr/>
        <p:txBody>
          <a:bodyPr/>
          <a:lstStyle/>
          <a:p>
            <a:fld id="{552376E0-9142-42CF-AA11-5AEED575D393}" type="slidenum">
              <a:rPr lang="x-none" smtClean="0"/>
              <a:t>15</a:t>
            </a:fld>
            <a:endParaRPr lang="x-none"/>
          </a:p>
        </p:txBody>
      </p:sp>
    </p:spTree>
    <p:extLst>
      <p:ext uri="{BB962C8B-B14F-4D97-AF65-F5344CB8AC3E}">
        <p14:creationId xmlns:p14="http://schemas.microsoft.com/office/powerpoint/2010/main" val="21092090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One of </a:t>
            </a:r>
            <a:r>
              <a:rPr lang="en-US" sz="1800" dirty="0" smtClean="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the </a:t>
            </a:r>
            <a:r>
              <a:rPr lang="en-US" sz="1800" dirty="0" err="1" smtClean="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mejor</a:t>
            </a:r>
            <a:r>
              <a:rPr lang="en-US" sz="1800" dirty="0" smtClean="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believes is that HIV originated in the Democratic Republic of Congo in the 1920s. HIV was first discovered in Paris by Luc Antoine Montagnier and Robert Charles Gallo. The virus was discovered from a homosexual French patient in 1983. HIV/AIDS has been a global threat since when it was discovered. It is believed that HIV originated from a particular type of chimpanzee, Kinshasa, in Central Africa and later transmitted to human beings from the consumption of the meat of infected primates. </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x-none" dirty="0"/>
          </a:p>
        </p:txBody>
      </p:sp>
      <p:sp>
        <p:nvSpPr>
          <p:cNvPr id="4" name="Slide Number Placeholder 3"/>
          <p:cNvSpPr>
            <a:spLocks noGrp="1"/>
          </p:cNvSpPr>
          <p:nvPr>
            <p:ph type="sldNum" sz="quarter" idx="5"/>
          </p:nvPr>
        </p:nvSpPr>
        <p:spPr/>
        <p:txBody>
          <a:bodyPr/>
          <a:lstStyle/>
          <a:p>
            <a:fld id="{552376E0-9142-42CF-AA11-5AEED575D393}" type="slidenum">
              <a:rPr lang="x-none" smtClean="0"/>
              <a:t>3</a:t>
            </a:fld>
            <a:endParaRPr lang="x-none"/>
          </a:p>
        </p:txBody>
      </p:sp>
    </p:spTree>
    <p:extLst>
      <p:ext uri="{BB962C8B-B14F-4D97-AF65-F5344CB8AC3E}">
        <p14:creationId xmlns:p14="http://schemas.microsoft.com/office/powerpoint/2010/main" val="20234881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HIV enters the human body, specifically into the bloodstreams and lymph nodes (</a:t>
            </a:r>
            <a:r>
              <a:rPr lang="en-US" sz="18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Dimopoulos</a:t>
            </a:r>
            <a:r>
              <a:rPr lang="en-US" sz="18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et al., 2017</a:t>
            </a: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 HIV targets the immune system by destroying the CD4+ cells in the blood. Once the CD4 cells are depleted, the patient is prone to diseases. HIP patients develop AIDS when the CD4+ T is 200mm3 less and the HIV load is very high. Pathogenesis of HIV takes place in five phases. In the primary infection phase, the virus is active to replicate itself in the bloodstreams. This phase takes place between four and eight weeks of infection. During the asymptomatic stage, the virus is rapidly active in the body and continues to damage the immune system. The CD$+ count is between 500 and 800 per </a:t>
            </a:r>
            <a:r>
              <a:rPr lang="en-US" sz="1800" dirty="0" err="1">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millilitre</a:t>
            </a: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 (ml) of the gland. </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The infection goes to the symptomatic stage, which has three stages. In the minor symptomatic phase, the body begins to lose the ability to produce CD4+ cell. Opportunistic diseases such as herpes begin to display. The CD4+ cell count ranges between 300 and 500/ml of the gland. In the major symptomatic stage, the HIV/AIDS symptoms begin to show up and the CD$+ cell count reduces to range between 200 and 300/ ml of the gland. The HIV load is very high. Severe symptomatic is the last phase, which is also called full-blown. The CD4+ count is less than 200/ ml of the gland. The patient cannot resist diseases since the immune system is very weak. </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x-none" dirty="0"/>
          </a:p>
        </p:txBody>
      </p:sp>
      <p:sp>
        <p:nvSpPr>
          <p:cNvPr id="4" name="Slide Number Placeholder 3"/>
          <p:cNvSpPr>
            <a:spLocks noGrp="1"/>
          </p:cNvSpPr>
          <p:nvPr>
            <p:ph type="sldNum" sz="quarter" idx="5"/>
          </p:nvPr>
        </p:nvSpPr>
        <p:spPr/>
        <p:txBody>
          <a:bodyPr/>
          <a:lstStyle/>
          <a:p>
            <a:fld id="{552376E0-9142-42CF-AA11-5AEED575D393}" type="slidenum">
              <a:rPr lang="x-none" smtClean="0"/>
              <a:t>4</a:t>
            </a:fld>
            <a:endParaRPr lang="x-none"/>
          </a:p>
        </p:txBody>
      </p:sp>
    </p:spTree>
    <p:extLst>
      <p:ext uri="{BB962C8B-B14F-4D97-AF65-F5344CB8AC3E}">
        <p14:creationId xmlns:p14="http://schemas.microsoft.com/office/powerpoint/2010/main" val="37802463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HIV is diagnosed through the testing of blood or saliva (</a:t>
            </a:r>
            <a:r>
              <a:rPr lang="en-US" sz="18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Limper et al., 2017</a:t>
            </a: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 There are various tests used in diagnosing HIV, including antigen, antibody, and nucleic acid tests. Antigen test involves detecting antigens through drawing blood from veins. The antigens can be detected few weeks after HIV infection. An antibody test is done in saliva or blood within three to twelve weeks after infection. The antibody test involves detecting antibodies to HIV. A nucleic acid test is done in the blood to identify the actual virus. This test is the first test that can be done after an infection. When HIV is not treated, it results in AIDS, which takes around ten years. AIDS can lead to death in a period of three years. However, if the patient seeks medication accordingly, the individual can live for more than forty years with the virus. Therefore, the long-life expectancy of an HIV patient requires early diagnosis. Modern guidelines also increase the life expectancy of positive patients. However, some conditions such as illegal drugs and conditions like chronic hepatitis may decrease life expectancy.</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x-none" dirty="0"/>
          </a:p>
        </p:txBody>
      </p:sp>
      <p:sp>
        <p:nvSpPr>
          <p:cNvPr id="4" name="Slide Number Placeholder 3"/>
          <p:cNvSpPr>
            <a:spLocks noGrp="1"/>
          </p:cNvSpPr>
          <p:nvPr>
            <p:ph type="sldNum" sz="quarter" idx="5"/>
          </p:nvPr>
        </p:nvSpPr>
        <p:spPr/>
        <p:txBody>
          <a:bodyPr/>
          <a:lstStyle/>
          <a:p>
            <a:fld id="{552376E0-9142-42CF-AA11-5AEED575D393}" type="slidenum">
              <a:rPr lang="x-none" smtClean="0"/>
              <a:t>5</a:t>
            </a:fld>
            <a:endParaRPr lang="x-none"/>
          </a:p>
        </p:txBody>
      </p:sp>
    </p:spTree>
    <p:extLst>
      <p:ext uri="{BB962C8B-B14F-4D97-AF65-F5344CB8AC3E}">
        <p14:creationId xmlns:p14="http://schemas.microsoft.com/office/powerpoint/2010/main" val="40209573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According to </a:t>
            </a:r>
            <a:r>
              <a:rPr lang="en-US" sz="18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Lu et al</a:t>
            </a: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 (2018), there is a treatment for HIV but no cure despite the many drugs used to treat HIV patients. There are medicines developed to cater for patients in all stages of HIV, which are referred to as highly active antiretroviral therapy. This treatment includes nucleoside and nucleotide reverse transcriptase inhibitors, which block the viral enzyme effect. Non- nucleoside and nucleotide reverse transcriptase inhibitors are medicines that also prevent the effect of reverse transcriptase but are different from the NRTIs. Protease inhibitors are responsible for inhibiting viral enzymes used by the virus to turn strand of proteins into pieces that can be used. Entry inhibitors prevent HIV from entering cells. Integrase inhibitors impair the viral DNA. The virus can mutate and resists medication, which makes it challenging to find a specific cure (</a:t>
            </a:r>
            <a:r>
              <a:rPr lang="en-US" sz="18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Lu et al., 2018</a:t>
            </a: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 Treatment of HIV positive mother during pregnancy is important because it reduces the risk of infecting the unborn child. </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x-none" dirty="0"/>
          </a:p>
        </p:txBody>
      </p:sp>
      <p:sp>
        <p:nvSpPr>
          <p:cNvPr id="4" name="Slide Number Placeholder 3"/>
          <p:cNvSpPr>
            <a:spLocks noGrp="1"/>
          </p:cNvSpPr>
          <p:nvPr>
            <p:ph type="sldNum" sz="quarter" idx="5"/>
          </p:nvPr>
        </p:nvSpPr>
        <p:spPr/>
        <p:txBody>
          <a:bodyPr/>
          <a:lstStyle/>
          <a:p>
            <a:fld id="{552376E0-9142-42CF-AA11-5AEED575D393}" type="slidenum">
              <a:rPr lang="x-none" smtClean="0"/>
              <a:t>6</a:t>
            </a:fld>
            <a:endParaRPr lang="x-none"/>
          </a:p>
        </p:txBody>
      </p:sp>
    </p:spTree>
    <p:extLst>
      <p:ext uri="{BB962C8B-B14F-4D97-AF65-F5344CB8AC3E}">
        <p14:creationId xmlns:p14="http://schemas.microsoft.com/office/powerpoint/2010/main" val="36583276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HIV can easily be spread from one person to another thus, it is a contagious virus. The most common way through unprotected sex. Sexual intercourse can be vaginal or anal. HIV can be spread from an infected to a healthy individual through blood contact, which can result from an organ transplant or blood transfusion. HIV can also be spread from mother to child in the process of giving birth or when breastfeeding. Sometimes, HIV can be spread through kissing.</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x-none" dirty="0"/>
          </a:p>
        </p:txBody>
      </p:sp>
      <p:sp>
        <p:nvSpPr>
          <p:cNvPr id="4" name="Slide Number Placeholder 3"/>
          <p:cNvSpPr>
            <a:spLocks noGrp="1"/>
          </p:cNvSpPr>
          <p:nvPr>
            <p:ph type="sldNum" sz="quarter" idx="5"/>
          </p:nvPr>
        </p:nvSpPr>
        <p:spPr/>
        <p:txBody>
          <a:bodyPr/>
          <a:lstStyle/>
          <a:p>
            <a:fld id="{552376E0-9142-42CF-AA11-5AEED575D393}" type="slidenum">
              <a:rPr lang="x-none" smtClean="0"/>
              <a:t>7</a:t>
            </a:fld>
            <a:endParaRPr lang="x-none"/>
          </a:p>
        </p:txBody>
      </p:sp>
    </p:spTree>
    <p:extLst>
      <p:ext uri="{BB962C8B-B14F-4D97-AF65-F5344CB8AC3E}">
        <p14:creationId xmlns:p14="http://schemas.microsoft.com/office/powerpoint/2010/main" val="38025047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HIV can infect anyone despite gender, race, age, ethnicity, area of residence, religion or sexual orientation. However, if an individual lives in an area with many people who have HIV, there is a high exposer to getting infected through sex or sharing injections (</a:t>
            </a:r>
            <a:r>
              <a:rPr lang="en-US" sz="18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Lu et al., 2018</a:t>
            </a: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 In the US, the rate of new HIV infection among gays and bisexuals is very high. Blacks and Hispanics have a higher infection rate than other ethnic and racial groups.  </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x-none" dirty="0"/>
          </a:p>
        </p:txBody>
      </p:sp>
      <p:sp>
        <p:nvSpPr>
          <p:cNvPr id="4" name="Slide Number Placeholder 3"/>
          <p:cNvSpPr>
            <a:spLocks noGrp="1"/>
          </p:cNvSpPr>
          <p:nvPr>
            <p:ph type="sldNum" sz="quarter" idx="5"/>
          </p:nvPr>
        </p:nvSpPr>
        <p:spPr/>
        <p:txBody>
          <a:bodyPr/>
          <a:lstStyle/>
          <a:p>
            <a:fld id="{552376E0-9142-42CF-AA11-5AEED575D393}" type="slidenum">
              <a:rPr lang="x-none" smtClean="0"/>
              <a:t>8</a:t>
            </a:fld>
            <a:endParaRPr lang="x-none"/>
          </a:p>
        </p:txBody>
      </p:sp>
    </p:spTree>
    <p:extLst>
      <p:ext uri="{BB962C8B-B14F-4D97-AF65-F5344CB8AC3E}">
        <p14:creationId xmlns:p14="http://schemas.microsoft.com/office/powerpoint/2010/main" val="20145345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HIV is contagious and people can get infected when they are in contact with infected semen, vaginal fluids, blood, breast milk and sometimes saliva. HIV is commonly caused by sexual intercourse (</a:t>
            </a:r>
            <a:r>
              <a:rPr lang="en-US" sz="18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Lu et al., 2018</a:t>
            </a: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 When a negative person gets involved in unprotected sex with a positive individual, the virus can easily be transmitted. Oral sex can also lead to transmission of HIV between a positive and negative person. HIV can be caused through sharing of infected, contaminated needles. When people share needles with an infected person in drawing tattoos, injecting drugs and piercing their body, the virus can easily be transmitted. Blood transfusion is another cause of HIV. When blood is transfused from an infected individual to a healthy individual, the virus is also transmitted. HIV can be transmitted from mother to child. An infected mother can transmit the virus to her child through breastfeeding, pregnancy, or when giving birth. </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x-none" dirty="0"/>
          </a:p>
        </p:txBody>
      </p:sp>
      <p:sp>
        <p:nvSpPr>
          <p:cNvPr id="4" name="Slide Number Placeholder 3"/>
          <p:cNvSpPr>
            <a:spLocks noGrp="1"/>
          </p:cNvSpPr>
          <p:nvPr>
            <p:ph type="sldNum" sz="quarter" idx="5"/>
          </p:nvPr>
        </p:nvSpPr>
        <p:spPr/>
        <p:txBody>
          <a:bodyPr/>
          <a:lstStyle/>
          <a:p>
            <a:fld id="{552376E0-9142-42CF-AA11-5AEED575D393}" type="slidenum">
              <a:rPr lang="x-none" smtClean="0"/>
              <a:t>9</a:t>
            </a:fld>
            <a:endParaRPr lang="x-none"/>
          </a:p>
        </p:txBody>
      </p:sp>
    </p:spTree>
    <p:extLst>
      <p:ext uri="{BB962C8B-B14F-4D97-AF65-F5344CB8AC3E}">
        <p14:creationId xmlns:p14="http://schemas.microsoft.com/office/powerpoint/2010/main" val="22403546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solidFill>
                  <a:srgbClr val="0E101A"/>
                </a:solidFill>
                <a:effectLst/>
                <a:latin typeface="Times New Roman" panose="02020603050405020304" pitchFamily="18" charset="0"/>
                <a:ea typeface="Times New Roman" panose="02020603050405020304" pitchFamily="18" charset="0"/>
              </a:rPr>
              <a:t>The first sign of HIV is fever, which is followed by other symptoms. Within the first four weeks of infection, most people experience symptoms related to flu. Some of these symptoms include rashes, sore throat, night sweats, mouth ulcers, chills, muscle aches and swollen lymph nodes. However, it is important to note that having these symptoms does not indicate HIV infection since other illnesses can cause them. If HIV is not treated, the body’s immune system is weakened and can lead to severe symptoms. These late symptoms include weight loss, diarrhea, pneumonia, extreme tiredness, sores in the genitals or mouth, high fever, swelling of lymph glands on the neck groin or armpits and memory loss or depression ((</a:t>
            </a:r>
            <a:r>
              <a:rPr lang="en-US" sz="1800" dirty="0">
                <a:solidFill>
                  <a:srgbClr val="222222"/>
                </a:solidFill>
                <a:effectLst/>
                <a:latin typeface="Times New Roman" panose="02020603050405020304" pitchFamily="18" charset="0"/>
                <a:ea typeface="Calibri" panose="020F0502020204030204" pitchFamily="34" charset="0"/>
              </a:rPr>
              <a:t>Lu et al., 2018</a:t>
            </a:r>
            <a:r>
              <a:rPr lang="en-US" sz="1800" dirty="0">
                <a:solidFill>
                  <a:srgbClr val="0E101A"/>
                </a:solidFill>
                <a:effectLst/>
                <a:latin typeface="Times New Roman" panose="02020603050405020304" pitchFamily="18" charset="0"/>
                <a:ea typeface="Times New Roman" panose="02020603050405020304" pitchFamily="18" charset="0"/>
              </a:rPr>
              <a:t>).). These symptoms can also be related to other diseases and therefore, it is advisable to get tested. Most of the symptoms are associated with opportunistic infections since the body has a weak immune system. </a:t>
            </a:r>
            <a:endParaRPr lang="x-none" dirty="0"/>
          </a:p>
        </p:txBody>
      </p:sp>
      <p:sp>
        <p:nvSpPr>
          <p:cNvPr id="4" name="Slide Number Placeholder 3"/>
          <p:cNvSpPr>
            <a:spLocks noGrp="1"/>
          </p:cNvSpPr>
          <p:nvPr>
            <p:ph type="sldNum" sz="quarter" idx="5"/>
          </p:nvPr>
        </p:nvSpPr>
        <p:spPr/>
        <p:txBody>
          <a:bodyPr/>
          <a:lstStyle/>
          <a:p>
            <a:fld id="{552376E0-9142-42CF-AA11-5AEED575D393}" type="slidenum">
              <a:rPr lang="x-none" smtClean="0"/>
              <a:t>10</a:t>
            </a:fld>
            <a:endParaRPr lang="x-none"/>
          </a:p>
        </p:txBody>
      </p:sp>
    </p:spTree>
    <p:extLst>
      <p:ext uri="{BB962C8B-B14F-4D97-AF65-F5344CB8AC3E}">
        <p14:creationId xmlns:p14="http://schemas.microsoft.com/office/powerpoint/2010/main" val="4158984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170CD4D-E7B7-4079-B3C7-D48B0862305F}" type="datetimeFigureOut">
              <a:rPr lang="x-none" smtClean="0"/>
              <a:t>6/23/2021</a:t>
            </a:fld>
            <a:endParaRPr lang="x-none"/>
          </a:p>
        </p:txBody>
      </p:sp>
      <p:sp>
        <p:nvSpPr>
          <p:cNvPr id="5" name="Footer Placeholder 4"/>
          <p:cNvSpPr>
            <a:spLocks noGrp="1"/>
          </p:cNvSpPr>
          <p:nvPr>
            <p:ph type="ftr" sz="quarter" idx="11"/>
          </p:nvPr>
        </p:nvSpPr>
        <p:spPr/>
        <p:txBody>
          <a:bodyPr/>
          <a:lstStyle/>
          <a:p>
            <a:endParaRPr lang="x-none"/>
          </a:p>
        </p:txBody>
      </p:sp>
      <p:sp>
        <p:nvSpPr>
          <p:cNvPr id="6" name="Slide Number Placeholder 5"/>
          <p:cNvSpPr>
            <a:spLocks noGrp="1"/>
          </p:cNvSpPr>
          <p:nvPr>
            <p:ph type="sldNum" sz="quarter" idx="12"/>
          </p:nvPr>
        </p:nvSpPr>
        <p:spPr/>
        <p:txBody>
          <a:bodyPr/>
          <a:lstStyle/>
          <a:p>
            <a:fld id="{E1DDE7CA-CF7E-40CA-85EB-AF3EE7F6EFEE}" type="slidenum">
              <a:rPr lang="x-none" smtClean="0"/>
              <a:t>‹#›</a:t>
            </a:fld>
            <a:endParaRPr lang="x-none"/>
          </a:p>
        </p:txBody>
      </p:sp>
    </p:spTree>
    <p:extLst>
      <p:ext uri="{BB962C8B-B14F-4D97-AF65-F5344CB8AC3E}">
        <p14:creationId xmlns:p14="http://schemas.microsoft.com/office/powerpoint/2010/main" val="9459961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70CD4D-E7B7-4079-B3C7-D48B0862305F}" type="datetimeFigureOut">
              <a:rPr lang="x-none" smtClean="0"/>
              <a:t>6/23/2021</a:t>
            </a:fld>
            <a:endParaRPr lang="x-none"/>
          </a:p>
        </p:txBody>
      </p:sp>
      <p:sp>
        <p:nvSpPr>
          <p:cNvPr id="5" name="Footer Placeholder 4"/>
          <p:cNvSpPr>
            <a:spLocks noGrp="1"/>
          </p:cNvSpPr>
          <p:nvPr>
            <p:ph type="ftr" sz="quarter" idx="11"/>
          </p:nvPr>
        </p:nvSpPr>
        <p:spPr/>
        <p:txBody>
          <a:bodyPr/>
          <a:lstStyle/>
          <a:p>
            <a:endParaRPr lang="x-none"/>
          </a:p>
        </p:txBody>
      </p:sp>
      <p:sp>
        <p:nvSpPr>
          <p:cNvPr id="6" name="Slide Number Placeholder 5"/>
          <p:cNvSpPr>
            <a:spLocks noGrp="1"/>
          </p:cNvSpPr>
          <p:nvPr>
            <p:ph type="sldNum" sz="quarter" idx="12"/>
          </p:nvPr>
        </p:nvSpPr>
        <p:spPr/>
        <p:txBody>
          <a:bodyPr/>
          <a:lstStyle/>
          <a:p>
            <a:fld id="{E1DDE7CA-CF7E-40CA-85EB-AF3EE7F6EFEE}" type="slidenum">
              <a:rPr lang="x-none" smtClean="0"/>
              <a:t>‹#›</a:t>
            </a:fld>
            <a:endParaRPr lang="x-none"/>
          </a:p>
        </p:txBody>
      </p:sp>
    </p:spTree>
    <p:extLst>
      <p:ext uri="{BB962C8B-B14F-4D97-AF65-F5344CB8AC3E}">
        <p14:creationId xmlns:p14="http://schemas.microsoft.com/office/powerpoint/2010/main" val="15646834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70CD4D-E7B7-4079-B3C7-D48B0862305F}" type="datetimeFigureOut">
              <a:rPr lang="x-none" smtClean="0"/>
              <a:t>6/23/2021</a:t>
            </a:fld>
            <a:endParaRPr lang="x-none"/>
          </a:p>
        </p:txBody>
      </p:sp>
      <p:sp>
        <p:nvSpPr>
          <p:cNvPr id="5" name="Footer Placeholder 4"/>
          <p:cNvSpPr>
            <a:spLocks noGrp="1"/>
          </p:cNvSpPr>
          <p:nvPr>
            <p:ph type="ftr" sz="quarter" idx="11"/>
          </p:nvPr>
        </p:nvSpPr>
        <p:spPr/>
        <p:txBody>
          <a:bodyPr/>
          <a:lstStyle/>
          <a:p>
            <a:endParaRPr lang="x-none"/>
          </a:p>
        </p:txBody>
      </p:sp>
      <p:sp>
        <p:nvSpPr>
          <p:cNvPr id="6" name="Slide Number Placeholder 5"/>
          <p:cNvSpPr>
            <a:spLocks noGrp="1"/>
          </p:cNvSpPr>
          <p:nvPr>
            <p:ph type="sldNum" sz="quarter" idx="12"/>
          </p:nvPr>
        </p:nvSpPr>
        <p:spPr/>
        <p:txBody>
          <a:bodyPr/>
          <a:lstStyle/>
          <a:p>
            <a:fld id="{E1DDE7CA-CF7E-40CA-85EB-AF3EE7F6EFEE}" type="slidenum">
              <a:rPr lang="x-none" smtClean="0"/>
              <a:t>‹#›</a:t>
            </a:fld>
            <a:endParaRPr lang="x-none"/>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940978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70CD4D-E7B7-4079-B3C7-D48B0862305F}" type="datetimeFigureOut">
              <a:rPr lang="x-none" smtClean="0"/>
              <a:t>6/23/2021</a:t>
            </a:fld>
            <a:endParaRPr lang="x-none"/>
          </a:p>
        </p:txBody>
      </p:sp>
      <p:sp>
        <p:nvSpPr>
          <p:cNvPr id="5" name="Footer Placeholder 4"/>
          <p:cNvSpPr>
            <a:spLocks noGrp="1"/>
          </p:cNvSpPr>
          <p:nvPr>
            <p:ph type="ftr" sz="quarter" idx="11"/>
          </p:nvPr>
        </p:nvSpPr>
        <p:spPr/>
        <p:txBody>
          <a:bodyPr/>
          <a:lstStyle/>
          <a:p>
            <a:endParaRPr lang="x-none"/>
          </a:p>
        </p:txBody>
      </p:sp>
      <p:sp>
        <p:nvSpPr>
          <p:cNvPr id="6" name="Slide Number Placeholder 5"/>
          <p:cNvSpPr>
            <a:spLocks noGrp="1"/>
          </p:cNvSpPr>
          <p:nvPr>
            <p:ph type="sldNum" sz="quarter" idx="12"/>
          </p:nvPr>
        </p:nvSpPr>
        <p:spPr/>
        <p:txBody>
          <a:bodyPr/>
          <a:lstStyle/>
          <a:p>
            <a:fld id="{E1DDE7CA-CF7E-40CA-85EB-AF3EE7F6EFEE}" type="slidenum">
              <a:rPr lang="x-none" smtClean="0"/>
              <a:t>‹#›</a:t>
            </a:fld>
            <a:endParaRPr lang="x-none"/>
          </a:p>
        </p:txBody>
      </p:sp>
    </p:spTree>
    <p:extLst>
      <p:ext uri="{BB962C8B-B14F-4D97-AF65-F5344CB8AC3E}">
        <p14:creationId xmlns:p14="http://schemas.microsoft.com/office/powerpoint/2010/main" val="1569961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70CD4D-E7B7-4079-B3C7-D48B0862305F}" type="datetimeFigureOut">
              <a:rPr lang="x-none" smtClean="0"/>
              <a:t>6/23/2021</a:t>
            </a:fld>
            <a:endParaRPr lang="x-none"/>
          </a:p>
        </p:txBody>
      </p:sp>
      <p:sp>
        <p:nvSpPr>
          <p:cNvPr id="5" name="Footer Placeholder 4"/>
          <p:cNvSpPr>
            <a:spLocks noGrp="1"/>
          </p:cNvSpPr>
          <p:nvPr>
            <p:ph type="ftr" sz="quarter" idx="11"/>
          </p:nvPr>
        </p:nvSpPr>
        <p:spPr/>
        <p:txBody>
          <a:bodyPr/>
          <a:lstStyle/>
          <a:p>
            <a:endParaRPr lang="x-none"/>
          </a:p>
        </p:txBody>
      </p:sp>
      <p:sp>
        <p:nvSpPr>
          <p:cNvPr id="6" name="Slide Number Placeholder 5"/>
          <p:cNvSpPr>
            <a:spLocks noGrp="1"/>
          </p:cNvSpPr>
          <p:nvPr>
            <p:ph type="sldNum" sz="quarter" idx="12"/>
          </p:nvPr>
        </p:nvSpPr>
        <p:spPr/>
        <p:txBody>
          <a:bodyPr/>
          <a:lstStyle/>
          <a:p>
            <a:fld id="{E1DDE7CA-CF7E-40CA-85EB-AF3EE7F6EFEE}" type="slidenum">
              <a:rPr lang="x-none" smtClean="0"/>
              <a:t>‹#›</a:t>
            </a:fld>
            <a:endParaRPr lang="x-none"/>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550871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70CD4D-E7B7-4079-B3C7-D48B0862305F}" type="datetimeFigureOut">
              <a:rPr lang="x-none" smtClean="0"/>
              <a:t>6/23/2021</a:t>
            </a:fld>
            <a:endParaRPr lang="x-none"/>
          </a:p>
        </p:txBody>
      </p:sp>
      <p:sp>
        <p:nvSpPr>
          <p:cNvPr id="5" name="Footer Placeholder 4"/>
          <p:cNvSpPr>
            <a:spLocks noGrp="1"/>
          </p:cNvSpPr>
          <p:nvPr>
            <p:ph type="ftr" sz="quarter" idx="11"/>
          </p:nvPr>
        </p:nvSpPr>
        <p:spPr/>
        <p:txBody>
          <a:bodyPr/>
          <a:lstStyle/>
          <a:p>
            <a:endParaRPr lang="x-none"/>
          </a:p>
        </p:txBody>
      </p:sp>
      <p:sp>
        <p:nvSpPr>
          <p:cNvPr id="6" name="Slide Number Placeholder 5"/>
          <p:cNvSpPr>
            <a:spLocks noGrp="1"/>
          </p:cNvSpPr>
          <p:nvPr>
            <p:ph type="sldNum" sz="quarter" idx="12"/>
          </p:nvPr>
        </p:nvSpPr>
        <p:spPr/>
        <p:txBody>
          <a:bodyPr/>
          <a:lstStyle/>
          <a:p>
            <a:fld id="{E1DDE7CA-CF7E-40CA-85EB-AF3EE7F6EFEE}" type="slidenum">
              <a:rPr lang="x-none" smtClean="0"/>
              <a:t>‹#›</a:t>
            </a:fld>
            <a:endParaRPr lang="x-none"/>
          </a:p>
        </p:txBody>
      </p:sp>
    </p:spTree>
    <p:extLst>
      <p:ext uri="{BB962C8B-B14F-4D97-AF65-F5344CB8AC3E}">
        <p14:creationId xmlns:p14="http://schemas.microsoft.com/office/powerpoint/2010/main" val="35377552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70CD4D-E7B7-4079-B3C7-D48B0862305F}" type="datetimeFigureOut">
              <a:rPr lang="x-none" smtClean="0"/>
              <a:t>6/23/2021</a:t>
            </a:fld>
            <a:endParaRPr lang="x-none"/>
          </a:p>
        </p:txBody>
      </p:sp>
      <p:sp>
        <p:nvSpPr>
          <p:cNvPr id="5" name="Footer Placeholder 4"/>
          <p:cNvSpPr>
            <a:spLocks noGrp="1"/>
          </p:cNvSpPr>
          <p:nvPr>
            <p:ph type="ftr" sz="quarter" idx="11"/>
          </p:nvPr>
        </p:nvSpPr>
        <p:spPr/>
        <p:txBody>
          <a:bodyPr/>
          <a:lstStyle/>
          <a:p>
            <a:endParaRPr lang="x-none"/>
          </a:p>
        </p:txBody>
      </p:sp>
      <p:sp>
        <p:nvSpPr>
          <p:cNvPr id="6" name="Slide Number Placeholder 5"/>
          <p:cNvSpPr>
            <a:spLocks noGrp="1"/>
          </p:cNvSpPr>
          <p:nvPr>
            <p:ph type="sldNum" sz="quarter" idx="12"/>
          </p:nvPr>
        </p:nvSpPr>
        <p:spPr/>
        <p:txBody>
          <a:bodyPr/>
          <a:lstStyle/>
          <a:p>
            <a:fld id="{E1DDE7CA-CF7E-40CA-85EB-AF3EE7F6EFEE}" type="slidenum">
              <a:rPr lang="x-none" smtClean="0"/>
              <a:t>‹#›</a:t>
            </a:fld>
            <a:endParaRPr lang="x-none"/>
          </a:p>
        </p:txBody>
      </p:sp>
    </p:spTree>
    <p:extLst>
      <p:ext uri="{BB962C8B-B14F-4D97-AF65-F5344CB8AC3E}">
        <p14:creationId xmlns:p14="http://schemas.microsoft.com/office/powerpoint/2010/main" val="38673001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70CD4D-E7B7-4079-B3C7-D48B0862305F}" type="datetimeFigureOut">
              <a:rPr lang="x-none" smtClean="0"/>
              <a:t>6/23/2021</a:t>
            </a:fld>
            <a:endParaRPr lang="x-none"/>
          </a:p>
        </p:txBody>
      </p:sp>
      <p:sp>
        <p:nvSpPr>
          <p:cNvPr id="5" name="Footer Placeholder 4"/>
          <p:cNvSpPr>
            <a:spLocks noGrp="1"/>
          </p:cNvSpPr>
          <p:nvPr>
            <p:ph type="ftr" sz="quarter" idx="11"/>
          </p:nvPr>
        </p:nvSpPr>
        <p:spPr/>
        <p:txBody>
          <a:bodyPr/>
          <a:lstStyle/>
          <a:p>
            <a:endParaRPr lang="x-none"/>
          </a:p>
        </p:txBody>
      </p:sp>
      <p:sp>
        <p:nvSpPr>
          <p:cNvPr id="6" name="Slide Number Placeholder 5"/>
          <p:cNvSpPr>
            <a:spLocks noGrp="1"/>
          </p:cNvSpPr>
          <p:nvPr>
            <p:ph type="sldNum" sz="quarter" idx="12"/>
          </p:nvPr>
        </p:nvSpPr>
        <p:spPr/>
        <p:txBody>
          <a:bodyPr/>
          <a:lstStyle/>
          <a:p>
            <a:fld id="{E1DDE7CA-CF7E-40CA-85EB-AF3EE7F6EFEE}" type="slidenum">
              <a:rPr lang="x-none" smtClean="0"/>
              <a:t>‹#›</a:t>
            </a:fld>
            <a:endParaRPr lang="x-none"/>
          </a:p>
        </p:txBody>
      </p:sp>
    </p:spTree>
    <p:extLst>
      <p:ext uri="{BB962C8B-B14F-4D97-AF65-F5344CB8AC3E}">
        <p14:creationId xmlns:p14="http://schemas.microsoft.com/office/powerpoint/2010/main" val="12315935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70CD4D-E7B7-4079-B3C7-D48B0862305F}" type="datetimeFigureOut">
              <a:rPr lang="x-none" smtClean="0"/>
              <a:t>6/23/2021</a:t>
            </a:fld>
            <a:endParaRPr lang="x-none"/>
          </a:p>
        </p:txBody>
      </p:sp>
      <p:sp>
        <p:nvSpPr>
          <p:cNvPr id="5" name="Footer Placeholder 4"/>
          <p:cNvSpPr>
            <a:spLocks noGrp="1"/>
          </p:cNvSpPr>
          <p:nvPr>
            <p:ph type="ftr" sz="quarter" idx="11"/>
          </p:nvPr>
        </p:nvSpPr>
        <p:spPr/>
        <p:txBody>
          <a:bodyPr/>
          <a:lstStyle/>
          <a:p>
            <a:endParaRPr lang="x-none"/>
          </a:p>
        </p:txBody>
      </p:sp>
      <p:sp>
        <p:nvSpPr>
          <p:cNvPr id="6" name="Slide Number Placeholder 5"/>
          <p:cNvSpPr>
            <a:spLocks noGrp="1"/>
          </p:cNvSpPr>
          <p:nvPr>
            <p:ph type="sldNum" sz="quarter" idx="12"/>
          </p:nvPr>
        </p:nvSpPr>
        <p:spPr/>
        <p:txBody>
          <a:bodyPr/>
          <a:lstStyle/>
          <a:p>
            <a:fld id="{E1DDE7CA-CF7E-40CA-85EB-AF3EE7F6EFEE}" type="slidenum">
              <a:rPr lang="x-none" smtClean="0"/>
              <a:t>‹#›</a:t>
            </a:fld>
            <a:endParaRPr lang="x-none"/>
          </a:p>
        </p:txBody>
      </p:sp>
    </p:spTree>
    <p:extLst>
      <p:ext uri="{BB962C8B-B14F-4D97-AF65-F5344CB8AC3E}">
        <p14:creationId xmlns:p14="http://schemas.microsoft.com/office/powerpoint/2010/main" val="2176647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70CD4D-E7B7-4079-B3C7-D48B0862305F}" type="datetimeFigureOut">
              <a:rPr lang="x-none" smtClean="0"/>
              <a:t>6/23/2021</a:t>
            </a:fld>
            <a:endParaRPr lang="x-none"/>
          </a:p>
        </p:txBody>
      </p:sp>
      <p:sp>
        <p:nvSpPr>
          <p:cNvPr id="5" name="Footer Placeholder 4"/>
          <p:cNvSpPr>
            <a:spLocks noGrp="1"/>
          </p:cNvSpPr>
          <p:nvPr>
            <p:ph type="ftr" sz="quarter" idx="11"/>
          </p:nvPr>
        </p:nvSpPr>
        <p:spPr/>
        <p:txBody>
          <a:bodyPr/>
          <a:lstStyle/>
          <a:p>
            <a:endParaRPr lang="x-none"/>
          </a:p>
        </p:txBody>
      </p:sp>
      <p:sp>
        <p:nvSpPr>
          <p:cNvPr id="6" name="Slide Number Placeholder 5"/>
          <p:cNvSpPr>
            <a:spLocks noGrp="1"/>
          </p:cNvSpPr>
          <p:nvPr>
            <p:ph type="sldNum" sz="quarter" idx="12"/>
          </p:nvPr>
        </p:nvSpPr>
        <p:spPr/>
        <p:txBody>
          <a:bodyPr/>
          <a:lstStyle/>
          <a:p>
            <a:fld id="{E1DDE7CA-CF7E-40CA-85EB-AF3EE7F6EFEE}" type="slidenum">
              <a:rPr lang="x-none" smtClean="0"/>
              <a:t>‹#›</a:t>
            </a:fld>
            <a:endParaRPr lang="x-none"/>
          </a:p>
        </p:txBody>
      </p:sp>
    </p:spTree>
    <p:extLst>
      <p:ext uri="{BB962C8B-B14F-4D97-AF65-F5344CB8AC3E}">
        <p14:creationId xmlns:p14="http://schemas.microsoft.com/office/powerpoint/2010/main" val="16252200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170CD4D-E7B7-4079-B3C7-D48B0862305F}" type="datetimeFigureOut">
              <a:rPr lang="x-none" smtClean="0"/>
              <a:t>6/23/2021</a:t>
            </a:fld>
            <a:endParaRPr lang="x-none"/>
          </a:p>
        </p:txBody>
      </p:sp>
      <p:sp>
        <p:nvSpPr>
          <p:cNvPr id="6" name="Footer Placeholder 5"/>
          <p:cNvSpPr>
            <a:spLocks noGrp="1"/>
          </p:cNvSpPr>
          <p:nvPr>
            <p:ph type="ftr" sz="quarter" idx="11"/>
          </p:nvPr>
        </p:nvSpPr>
        <p:spPr/>
        <p:txBody>
          <a:bodyPr/>
          <a:lstStyle/>
          <a:p>
            <a:endParaRPr lang="x-none"/>
          </a:p>
        </p:txBody>
      </p:sp>
      <p:sp>
        <p:nvSpPr>
          <p:cNvPr id="7" name="Slide Number Placeholder 6"/>
          <p:cNvSpPr>
            <a:spLocks noGrp="1"/>
          </p:cNvSpPr>
          <p:nvPr>
            <p:ph type="sldNum" sz="quarter" idx="12"/>
          </p:nvPr>
        </p:nvSpPr>
        <p:spPr/>
        <p:txBody>
          <a:bodyPr/>
          <a:lstStyle/>
          <a:p>
            <a:fld id="{E1DDE7CA-CF7E-40CA-85EB-AF3EE7F6EFEE}" type="slidenum">
              <a:rPr lang="x-none" smtClean="0"/>
              <a:t>‹#›</a:t>
            </a:fld>
            <a:endParaRPr lang="x-none"/>
          </a:p>
        </p:txBody>
      </p:sp>
    </p:spTree>
    <p:extLst>
      <p:ext uri="{BB962C8B-B14F-4D97-AF65-F5344CB8AC3E}">
        <p14:creationId xmlns:p14="http://schemas.microsoft.com/office/powerpoint/2010/main" val="5785867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170CD4D-E7B7-4079-B3C7-D48B0862305F}" type="datetimeFigureOut">
              <a:rPr lang="x-none" smtClean="0"/>
              <a:t>6/23/2021</a:t>
            </a:fld>
            <a:endParaRPr lang="x-none"/>
          </a:p>
        </p:txBody>
      </p:sp>
      <p:sp>
        <p:nvSpPr>
          <p:cNvPr id="8" name="Footer Placeholder 7"/>
          <p:cNvSpPr>
            <a:spLocks noGrp="1"/>
          </p:cNvSpPr>
          <p:nvPr>
            <p:ph type="ftr" sz="quarter" idx="11"/>
          </p:nvPr>
        </p:nvSpPr>
        <p:spPr/>
        <p:txBody>
          <a:bodyPr/>
          <a:lstStyle/>
          <a:p>
            <a:endParaRPr lang="x-none"/>
          </a:p>
        </p:txBody>
      </p:sp>
      <p:sp>
        <p:nvSpPr>
          <p:cNvPr id="9" name="Slide Number Placeholder 8"/>
          <p:cNvSpPr>
            <a:spLocks noGrp="1"/>
          </p:cNvSpPr>
          <p:nvPr>
            <p:ph type="sldNum" sz="quarter" idx="12"/>
          </p:nvPr>
        </p:nvSpPr>
        <p:spPr/>
        <p:txBody>
          <a:bodyPr/>
          <a:lstStyle/>
          <a:p>
            <a:fld id="{E1DDE7CA-CF7E-40CA-85EB-AF3EE7F6EFEE}" type="slidenum">
              <a:rPr lang="x-none" smtClean="0"/>
              <a:t>‹#›</a:t>
            </a:fld>
            <a:endParaRPr lang="x-none"/>
          </a:p>
        </p:txBody>
      </p:sp>
    </p:spTree>
    <p:extLst>
      <p:ext uri="{BB962C8B-B14F-4D97-AF65-F5344CB8AC3E}">
        <p14:creationId xmlns:p14="http://schemas.microsoft.com/office/powerpoint/2010/main" val="1544427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70CD4D-E7B7-4079-B3C7-D48B0862305F}" type="datetimeFigureOut">
              <a:rPr lang="x-none" smtClean="0"/>
              <a:t>6/23/2021</a:t>
            </a:fld>
            <a:endParaRPr lang="x-none"/>
          </a:p>
        </p:txBody>
      </p:sp>
      <p:sp>
        <p:nvSpPr>
          <p:cNvPr id="4" name="Footer Placeholder 3"/>
          <p:cNvSpPr>
            <a:spLocks noGrp="1"/>
          </p:cNvSpPr>
          <p:nvPr>
            <p:ph type="ftr" sz="quarter" idx="11"/>
          </p:nvPr>
        </p:nvSpPr>
        <p:spPr/>
        <p:txBody>
          <a:bodyPr/>
          <a:lstStyle/>
          <a:p>
            <a:endParaRPr lang="x-none"/>
          </a:p>
        </p:txBody>
      </p:sp>
      <p:sp>
        <p:nvSpPr>
          <p:cNvPr id="5" name="Slide Number Placeholder 4"/>
          <p:cNvSpPr>
            <a:spLocks noGrp="1"/>
          </p:cNvSpPr>
          <p:nvPr>
            <p:ph type="sldNum" sz="quarter" idx="12"/>
          </p:nvPr>
        </p:nvSpPr>
        <p:spPr/>
        <p:txBody>
          <a:bodyPr/>
          <a:lstStyle/>
          <a:p>
            <a:fld id="{E1DDE7CA-CF7E-40CA-85EB-AF3EE7F6EFEE}" type="slidenum">
              <a:rPr lang="x-none" smtClean="0"/>
              <a:t>‹#›</a:t>
            </a:fld>
            <a:endParaRPr lang="x-none"/>
          </a:p>
        </p:txBody>
      </p:sp>
    </p:spTree>
    <p:extLst>
      <p:ext uri="{BB962C8B-B14F-4D97-AF65-F5344CB8AC3E}">
        <p14:creationId xmlns:p14="http://schemas.microsoft.com/office/powerpoint/2010/main" val="3310598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70CD4D-E7B7-4079-B3C7-D48B0862305F}" type="datetimeFigureOut">
              <a:rPr lang="x-none" smtClean="0"/>
              <a:t>6/23/2021</a:t>
            </a:fld>
            <a:endParaRPr lang="x-none"/>
          </a:p>
        </p:txBody>
      </p:sp>
      <p:sp>
        <p:nvSpPr>
          <p:cNvPr id="3" name="Footer Placeholder 2"/>
          <p:cNvSpPr>
            <a:spLocks noGrp="1"/>
          </p:cNvSpPr>
          <p:nvPr>
            <p:ph type="ftr" sz="quarter" idx="11"/>
          </p:nvPr>
        </p:nvSpPr>
        <p:spPr/>
        <p:txBody>
          <a:bodyPr/>
          <a:lstStyle/>
          <a:p>
            <a:endParaRPr lang="x-none"/>
          </a:p>
        </p:txBody>
      </p:sp>
      <p:sp>
        <p:nvSpPr>
          <p:cNvPr id="4" name="Slide Number Placeholder 3"/>
          <p:cNvSpPr>
            <a:spLocks noGrp="1"/>
          </p:cNvSpPr>
          <p:nvPr>
            <p:ph type="sldNum" sz="quarter" idx="12"/>
          </p:nvPr>
        </p:nvSpPr>
        <p:spPr/>
        <p:txBody>
          <a:bodyPr/>
          <a:lstStyle/>
          <a:p>
            <a:fld id="{E1DDE7CA-CF7E-40CA-85EB-AF3EE7F6EFEE}" type="slidenum">
              <a:rPr lang="x-none" smtClean="0"/>
              <a:t>‹#›</a:t>
            </a:fld>
            <a:endParaRPr lang="x-none"/>
          </a:p>
        </p:txBody>
      </p:sp>
    </p:spTree>
    <p:extLst>
      <p:ext uri="{BB962C8B-B14F-4D97-AF65-F5344CB8AC3E}">
        <p14:creationId xmlns:p14="http://schemas.microsoft.com/office/powerpoint/2010/main" val="19862076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170CD4D-E7B7-4079-B3C7-D48B0862305F}" type="datetimeFigureOut">
              <a:rPr lang="x-none" smtClean="0"/>
              <a:t>6/23/2021</a:t>
            </a:fld>
            <a:endParaRPr lang="x-none"/>
          </a:p>
        </p:txBody>
      </p:sp>
      <p:sp>
        <p:nvSpPr>
          <p:cNvPr id="6" name="Footer Placeholder 5"/>
          <p:cNvSpPr>
            <a:spLocks noGrp="1"/>
          </p:cNvSpPr>
          <p:nvPr>
            <p:ph type="ftr" sz="quarter" idx="11"/>
          </p:nvPr>
        </p:nvSpPr>
        <p:spPr/>
        <p:txBody>
          <a:bodyPr/>
          <a:lstStyle/>
          <a:p>
            <a:endParaRPr lang="x-none"/>
          </a:p>
        </p:txBody>
      </p:sp>
      <p:sp>
        <p:nvSpPr>
          <p:cNvPr id="7" name="Slide Number Placeholder 6"/>
          <p:cNvSpPr>
            <a:spLocks noGrp="1"/>
          </p:cNvSpPr>
          <p:nvPr>
            <p:ph type="sldNum" sz="quarter" idx="12"/>
          </p:nvPr>
        </p:nvSpPr>
        <p:spPr/>
        <p:txBody>
          <a:bodyPr/>
          <a:lstStyle/>
          <a:p>
            <a:fld id="{E1DDE7CA-CF7E-40CA-85EB-AF3EE7F6EFEE}" type="slidenum">
              <a:rPr lang="x-none" smtClean="0"/>
              <a:t>‹#›</a:t>
            </a:fld>
            <a:endParaRPr lang="x-none"/>
          </a:p>
        </p:txBody>
      </p:sp>
    </p:spTree>
    <p:extLst>
      <p:ext uri="{BB962C8B-B14F-4D97-AF65-F5344CB8AC3E}">
        <p14:creationId xmlns:p14="http://schemas.microsoft.com/office/powerpoint/2010/main" val="26307604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x-none"/>
          </a:p>
        </p:txBody>
      </p:sp>
      <p:sp>
        <p:nvSpPr>
          <p:cNvPr id="7" name="Slide Number Placeholder 6"/>
          <p:cNvSpPr>
            <a:spLocks noGrp="1"/>
          </p:cNvSpPr>
          <p:nvPr>
            <p:ph type="sldNum" sz="quarter" idx="12"/>
          </p:nvPr>
        </p:nvSpPr>
        <p:spPr/>
        <p:txBody>
          <a:bodyPr/>
          <a:lstStyle/>
          <a:p>
            <a:fld id="{E1DDE7CA-CF7E-40CA-85EB-AF3EE7F6EFEE}" type="slidenum">
              <a:rPr lang="x-none" smtClean="0"/>
              <a:t>‹#›</a:t>
            </a:fld>
            <a:endParaRPr lang="x-none"/>
          </a:p>
        </p:txBody>
      </p:sp>
      <p:sp>
        <p:nvSpPr>
          <p:cNvPr id="5" name="Date Placeholder 4"/>
          <p:cNvSpPr>
            <a:spLocks noGrp="1"/>
          </p:cNvSpPr>
          <p:nvPr>
            <p:ph type="dt" sz="half" idx="10"/>
          </p:nvPr>
        </p:nvSpPr>
        <p:spPr/>
        <p:txBody>
          <a:bodyPr/>
          <a:lstStyle/>
          <a:p>
            <a:fld id="{F170CD4D-E7B7-4079-B3C7-D48B0862305F}" type="datetimeFigureOut">
              <a:rPr lang="x-none" smtClean="0"/>
              <a:t>6/23/2021</a:t>
            </a:fld>
            <a:endParaRPr lang="x-none"/>
          </a:p>
        </p:txBody>
      </p:sp>
    </p:spTree>
    <p:extLst>
      <p:ext uri="{BB962C8B-B14F-4D97-AF65-F5344CB8AC3E}">
        <p14:creationId xmlns:p14="http://schemas.microsoft.com/office/powerpoint/2010/main" val="33492647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170CD4D-E7B7-4079-B3C7-D48B0862305F}" type="datetimeFigureOut">
              <a:rPr lang="x-none" smtClean="0"/>
              <a:t>6/23/2021</a:t>
            </a:fld>
            <a:endParaRPr lang="x-none"/>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x-none"/>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1DDE7CA-CF7E-40CA-85EB-AF3EE7F6EFEE}" type="slidenum">
              <a:rPr lang="x-none" smtClean="0"/>
              <a:t>‹#›</a:t>
            </a:fld>
            <a:endParaRPr lang="x-none"/>
          </a:p>
        </p:txBody>
      </p:sp>
    </p:spTree>
    <p:extLst>
      <p:ext uri="{BB962C8B-B14F-4D97-AF65-F5344CB8AC3E}">
        <p14:creationId xmlns:p14="http://schemas.microsoft.com/office/powerpoint/2010/main" val="1008873731"/>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3E6A92D-2247-4A6A-9A37-CA010FD24B40}"/>
              </a:ext>
            </a:extLst>
          </p:cNvPr>
          <p:cNvSpPr>
            <a:spLocks noGrp="1"/>
          </p:cNvSpPr>
          <p:nvPr>
            <p:ph type="ctrTitle"/>
          </p:nvPr>
        </p:nvSpPr>
        <p:spPr/>
        <p:txBody>
          <a:bodyPr/>
          <a:lstStyle/>
          <a:p>
            <a:pPr algn="ctr"/>
            <a:r>
              <a:rPr lang="en-US" sz="2400" b="1" dirty="0">
                <a:solidFill>
                  <a:schemeClr val="tx1"/>
                </a:solidFill>
                <a:latin typeface="Times New Roman" panose="02020603050405020304" pitchFamily="18" charset="0"/>
                <a:cs typeface="Times New Roman" panose="02020603050405020304" pitchFamily="18" charset="0"/>
              </a:rPr>
              <a:t>Presentation of </a:t>
            </a:r>
            <a:r>
              <a:rPr lang="en-US" sz="2400" b="1" dirty="0" smtClean="0">
                <a:solidFill>
                  <a:schemeClr val="tx1"/>
                </a:solidFill>
                <a:latin typeface="Times New Roman" panose="02020603050405020304" pitchFamily="18" charset="0"/>
                <a:cs typeface="Times New Roman" panose="02020603050405020304" pitchFamily="18" charset="0"/>
              </a:rPr>
              <a:t>HIV/AIDS</a:t>
            </a:r>
            <a:br>
              <a:rPr lang="en-US" sz="2400" b="1" dirty="0" smtClean="0">
                <a:solidFill>
                  <a:schemeClr val="tx1"/>
                </a:solidFill>
                <a:latin typeface="Times New Roman" panose="02020603050405020304" pitchFamily="18" charset="0"/>
                <a:cs typeface="Times New Roman" panose="02020603050405020304" pitchFamily="18" charset="0"/>
              </a:rPr>
            </a:br>
            <a:r>
              <a:rPr lang="en-US" sz="2400" dirty="0" smtClean="0">
                <a:solidFill>
                  <a:schemeClr val="tx1"/>
                </a:solidFill>
                <a:latin typeface="Times New Roman" panose="02020603050405020304" pitchFamily="18" charset="0"/>
                <a:cs typeface="Times New Roman" panose="02020603050405020304" pitchFamily="18" charset="0"/>
              </a:rPr>
              <a:t>Name</a:t>
            </a:r>
            <a:br>
              <a:rPr lang="en-US" sz="2400" dirty="0" smtClean="0">
                <a:solidFill>
                  <a:schemeClr val="tx1"/>
                </a:solidFill>
                <a:latin typeface="Times New Roman" panose="02020603050405020304" pitchFamily="18" charset="0"/>
                <a:cs typeface="Times New Roman" panose="02020603050405020304" pitchFamily="18" charset="0"/>
              </a:rPr>
            </a:br>
            <a:r>
              <a:rPr lang="en-US" sz="2400" dirty="0" smtClean="0">
                <a:solidFill>
                  <a:schemeClr val="tx1"/>
                </a:solidFill>
                <a:latin typeface="Times New Roman" panose="02020603050405020304" pitchFamily="18" charset="0"/>
                <a:cs typeface="Times New Roman" panose="02020603050405020304" pitchFamily="18" charset="0"/>
              </a:rPr>
              <a:t>Institution</a:t>
            </a:r>
            <a:br>
              <a:rPr lang="en-US" sz="2400" dirty="0" smtClean="0">
                <a:solidFill>
                  <a:schemeClr val="tx1"/>
                </a:solidFill>
                <a:latin typeface="Times New Roman" panose="02020603050405020304" pitchFamily="18" charset="0"/>
                <a:cs typeface="Times New Roman" panose="02020603050405020304" pitchFamily="18" charset="0"/>
              </a:rPr>
            </a:br>
            <a:r>
              <a:rPr lang="en-US" sz="2400" dirty="0" smtClean="0">
                <a:solidFill>
                  <a:schemeClr val="tx1"/>
                </a:solidFill>
                <a:latin typeface="Times New Roman" panose="02020603050405020304" pitchFamily="18" charset="0"/>
                <a:cs typeface="Times New Roman" panose="02020603050405020304" pitchFamily="18" charset="0"/>
              </a:rPr>
              <a:t>Date</a:t>
            </a:r>
            <a:endParaRPr lang="x-none" sz="2400" dirty="0"/>
          </a:p>
        </p:txBody>
      </p:sp>
    </p:spTree>
    <p:extLst>
      <p:ext uri="{BB962C8B-B14F-4D97-AF65-F5344CB8AC3E}">
        <p14:creationId xmlns:p14="http://schemas.microsoft.com/office/powerpoint/2010/main" val="15250418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E0965CA-F95D-4013-9EA0-F71BE1A41143}"/>
              </a:ext>
            </a:extLst>
          </p:cNvPr>
          <p:cNvSpPr>
            <a:spLocks noGrp="1"/>
          </p:cNvSpPr>
          <p:nvPr>
            <p:ph type="title"/>
          </p:nvPr>
        </p:nvSpPr>
        <p:spPr/>
        <p:txBody>
          <a:bodyPr/>
          <a:lstStyle/>
          <a:p>
            <a:pPr algn="ctr"/>
            <a:r>
              <a:rPr lang="en-US" sz="2400" b="1"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HIV Signs and Symptoms</a:t>
            </a:r>
            <a:r>
              <a:rPr lang="x-none" sz="1800" dirty="0">
                <a:effectLst/>
                <a:latin typeface="Calibri" panose="020F0502020204030204" pitchFamily="34" charset="0"/>
                <a:ea typeface="Calibri" panose="020F0502020204030204" pitchFamily="34" charset="0"/>
                <a:cs typeface="Times New Roman" panose="02020603050405020304" pitchFamily="18" charset="0"/>
              </a:rPr>
              <a:t/>
            </a:r>
            <a:br>
              <a:rPr lang="x-none" sz="1800" dirty="0">
                <a:effectLst/>
                <a:latin typeface="Calibri" panose="020F0502020204030204" pitchFamily="34" charset="0"/>
                <a:ea typeface="Calibri" panose="020F0502020204030204" pitchFamily="34" charset="0"/>
                <a:cs typeface="Times New Roman" panose="02020603050405020304" pitchFamily="18" charset="0"/>
              </a:rPr>
            </a:br>
            <a:endParaRPr lang="x-none" dirty="0"/>
          </a:p>
        </p:txBody>
      </p:sp>
      <p:sp>
        <p:nvSpPr>
          <p:cNvPr id="3" name="Content Placeholder 2">
            <a:extLst>
              <a:ext uri="{FF2B5EF4-FFF2-40B4-BE49-F238E27FC236}">
                <a16:creationId xmlns:a16="http://schemas.microsoft.com/office/drawing/2014/main" xmlns="" id="{AEE8C09B-E47F-4509-A7AE-3B25C2D558A6}"/>
              </a:ext>
            </a:extLst>
          </p:cNvPr>
          <p:cNvSpPr>
            <a:spLocks noGrp="1"/>
          </p:cNvSpPr>
          <p:nvPr>
            <p:ph sz="half" idx="1"/>
          </p:nvPr>
        </p:nvSpPr>
        <p:spPr/>
        <p:txBody>
          <a:bodyPr>
            <a:normAutofit/>
          </a:bodyPr>
          <a:lstStyle/>
          <a:p>
            <a:pPr marL="0" indent="0">
              <a:lnSpc>
                <a:spcPct val="107000"/>
              </a:lnSpc>
              <a:spcAft>
                <a:spcPts val="800"/>
              </a:spcAft>
              <a:buNone/>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The early of HIV/AIDS symptoms include;</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Fever </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Rashes and sore throat</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Night sweats</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Mouth ulcers</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Muscle aches and swollen lymph nodes</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Content Placeholder 5">
            <a:extLst>
              <a:ext uri="{FF2B5EF4-FFF2-40B4-BE49-F238E27FC236}">
                <a16:creationId xmlns:a16="http://schemas.microsoft.com/office/drawing/2014/main" xmlns="" id="{BBFEC091-E996-4561-932B-3D14EBFB26A5}"/>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4861368" y="2160589"/>
            <a:ext cx="4184035" cy="3097211"/>
          </a:xfrm>
        </p:spPr>
      </p:pic>
    </p:spTree>
    <p:extLst>
      <p:ext uri="{BB962C8B-B14F-4D97-AF65-F5344CB8AC3E}">
        <p14:creationId xmlns:p14="http://schemas.microsoft.com/office/powerpoint/2010/main" val="24341520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CDB9F4F-D71A-45EA-9E78-6B8C2158D95D}"/>
              </a:ext>
            </a:extLst>
          </p:cNvPr>
          <p:cNvSpPr>
            <a:spLocks noGrp="1"/>
          </p:cNvSpPr>
          <p:nvPr>
            <p:ph type="title"/>
          </p:nvPr>
        </p:nvSpPr>
        <p:spPr/>
        <p:txBody>
          <a:bodyPr>
            <a:normAutofit/>
          </a:bodyPr>
          <a:lstStyle/>
          <a:p>
            <a:pPr algn="ctr"/>
            <a:r>
              <a:rPr lang="en-US" sz="2400" b="1"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Continuation of HIV Signs and Symptoms</a:t>
            </a:r>
            <a:endParaRPr lang="x-none" sz="2400" dirty="0"/>
          </a:p>
        </p:txBody>
      </p:sp>
      <p:sp>
        <p:nvSpPr>
          <p:cNvPr id="3" name="Content Placeholder 2">
            <a:extLst>
              <a:ext uri="{FF2B5EF4-FFF2-40B4-BE49-F238E27FC236}">
                <a16:creationId xmlns:a16="http://schemas.microsoft.com/office/drawing/2014/main" xmlns="" id="{B7D7B8D0-CD29-4637-B7F9-7AE81F6C57AB}"/>
              </a:ext>
            </a:extLst>
          </p:cNvPr>
          <p:cNvSpPr>
            <a:spLocks noGrp="1"/>
          </p:cNvSpPr>
          <p:nvPr>
            <p:ph sz="half" idx="1"/>
          </p:nvPr>
        </p:nvSpPr>
        <p:spPr/>
        <p:txBody>
          <a:bodyPr/>
          <a:lstStyle/>
          <a:p>
            <a:pPr marL="0" indent="0">
              <a:lnSpc>
                <a:spcPct val="107000"/>
              </a:lnSpc>
              <a:spcAft>
                <a:spcPts val="800"/>
              </a:spcAft>
              <a:buNone/>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In the late stages when HIV is not treated, the symptoms are;</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Weight loss.</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Diarrhea and high fever.</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Pneumonia and extreme tiredness.</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Sores in the genitals or mouth.</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Swelling of lymph glands on the neck, groin or armpits (</a:t>
            </a:r>
            <a:r>
              <a:rPr lang="en-US" sz="18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Lu et al., 2018</a:t>
            </a: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Memory loss or depression.</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x-none" dirty="0"/>
          </a:p>
        </p:txBody>
      </p:sp>
      <p:pic>
        <p:nvPicPr>
          <p:cNvPr id="5" name="Content Placeholder 5">
            <a:extLst>
              <a:ext uri="{FF2B5EF4-FFF2-40B4-BE49-F238E27FC236}">
                <a16:creationId xmlns:a16="http://schemas.microsoft.com/office/drawing/2014/main" xmlns="" id="{B542F9AF-DCA1-48B4-B39A-C8E06D25F218}"/>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861369" y="2160589"/>
            <a:ext cx="4648391" cy="3577271"/>
          </a:xfrm>
        </p:spPr>
      </p:pic>
    </p:spTree>
    <p:extLst>
      <p:ext uri="{BB962C8B-B14F-4D97-AF65-F5344CB8AC3E}">
        <p14:creationId xmlns:p14="http://schemas.microsoft.com/office/powerpoint/2010/main" val="16619183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F946723-D324-4F8E-8E3E-4A60B601EC71}"/>
              </a:ext>
            </a:extLst>
          </p:cNvPr>
          <p:cNvSpPr>
            <a:spLocks noGrp="1"/>
          </p:cNvSpPr>
          <p:nvPr>
            <p:ph type="title"/>
          </p:nvPr>
        </p:nvSpPr>
        <p:spPr/>
        <p:txBody>
          <a:bodyPr/>
          <a:lstStyle/>
          <a:p>
            <a:pPr algn="ctr"/>
            <a:r>
              <a:rPr lang="en-US" sz="2400" b="1"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Prevention of HIV</a:t>
            </a:r>
            <a:r>
              <a:rPr lang="x-none" sz="1800" dirty="0">
                <a:effectLst/>
                <a:latin typeface="Calibri" panose="020F0502020204030204" pitchFamily="34" charset="0"/>
                <a:ea typeface="Calibri" panose="020F0502020204030204" pitchFamily="34" charset="0"/>
                <a:cs typeface="Times New Roman" panose="02020603050405020304" pitchFamily="18" charset="0"/>
              </a:rPr>
              <a:t/>
            </a:r>
            <a:br>
              <a:rPr lang="x-none" sz="1800" dirty="0">
                <a:effectLst/>
                <a:latin typeface="Calibri" panose="020F0502020204030204" pitchFamily="34" charset="0"/>
                <a:ea typeface="Calibri" panose="020F0502020204030204" pitchFamily="34" charset="0"/>
                <a:cs typeface="Times New Roman" panose="02020603050405020304" pitchFamily="18" charset="0"/>
              </a:rPr>
            </a:br>
            <a:endParaRPr lang="x-none" dirty="0"/>
          </a:p>
        </p:txBody>
      </p:sp>
      <p:sp>
        <p:nvSpPr>
          <p:cNvPr id="3" name="Content Placeholder 2">
            <a:extLst>
              <a:ext uri="{FF2B5EF4-FFF2-40B4-BE49-F238E27FC236}">
                <a16:creationId xmlns:a16="http://schemas.microsoft.com/office/drawing/2014/main" xmlns="" id="{ED98D91E-9998-4D36-9983-0828D741112E}"/>
              </a:ext>
            </a:extLst>
          </p:cNvPr>
          <p:cNvSpPr>
            <a:spLocks noGrp="1"/>
          </p:cNvSpPr>
          <p:nvPr>
            <p:ph sz="half" idx="1"/>
          </p:nvPr>
        </p:nvSpPr>
        <p:spPr>
          <a:xfrm>
            <a:off x="677334" y="1491916"/>
            <a:ext cx="4184035" cy="4892842"/>
          </a:xfrm>
        </p:spPr>
        <p:txBody>
          <a:bodyPr>
            <a:normAutofit lnSpcReduction="10000"/>
          </a:bodyPr>
          <a:lstStyle/>
          <a:p>
            <a:pPr marL="342900" lvl="0" indent="-342900">
              <a:lnSpc>
                <a:spcPct val="107000"/>
              </a:lnSpc>
              <a:buFont typeface="Wingdings" panose="05000000000000000000" pitchFamily="2" charset="2"/>
              <a:buChar cha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HIV can be prevented though it cannot be cured. Prevention can be done through;</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Use lubricated condoms during sex or </a:t>
            </a:r>
            <a:r>
              <a:rPr lang="en-US" sz="1800" dirty="0" err="1">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PrEP</a:t>
            </a: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 before sex as prescribed.</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Abstaining from sex is the best method.</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Use sterilized blades in circumcision.</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Avoid sharing needles.</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Conducting blood testing before organ transplant or blood transfusion.</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Expectant mothers should seek medical attention.</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Regularly go for HIV testing to k ow status.</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x-none" dirty="0"/>
          </a:p>
        </p:txBody>
      </p:sp>
      <p:pic>
        <p:nvPicPr>
          <p:cNvPr id="5" name="Content Placeholder 11">
            <a:extLst>
              <a:ext uri="{FF2B5EF4-FFF2-40B4-BE49-F238E27FC236}">
                <a16:creationId xmlns:a16="http://schemas.microsoft.com/office/drawing/2014/main" xmlns="" id="{A1EFFD58-DC39-4C37-926B-86C414C2E1B1}"/>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5508605" y="1491916"/>
            <a:ext cx="4184035" cy="4268803"/>
          </a:xfrm>
        </p:spPr>
      </p:pic>
    </p:spTree>
    <p:extLst>
      <p:ext uri="{BB962C8B-B14F-4D97-AF65-F5344CB8AC3E}">
        <p14:creationId xmlns:p14="http://schemas.microsoft.com/office/powerpoint/2010/main" val="25953713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45568DB-D817-43D3-834A-30B9034D59B0}"/>
              </a:ext>
            </a:extLst>
          </p:cNvPr>
          <p:cNvSpPr>
            <a:spLocks noGrp="1"/>
          </p:cNvSpPr>
          <p:nvPr>
            <p:ph type="title"/>
          </p:nvPr>
        </p:nvSpPr>
        <p:spPr/>
        <p:txBody>
          <a:bodyPr/>
          <a:lstStyle/>
          <a:p>
            <a:pPr algn="ctr"/>
            <a:r>
              <a:rPr lang="en-US" sz="2400" b="1"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Importance of providing information on HIV/AIDS </a:t>
            </a:r>
            <a:r>
              <a:rPr lang="x-none" sz="1800" dirty="0">
                <a:effectLst/>
                <a:latin typeface="Calibri" panose="020F0502020204030204" pitchFamily="34" charset="0"/>
                <a:ea typeface="Calibri" panose="020F0502020204030204" pitchFamily="34" charset="0"/>
                <a:cs typeface="Times New Roman" panose="02020603050405020304" pitchFamily="18" charset="0"/>
              </a:rPr>
              <a:t/>
            </a:r>
            <a:br>
              <a:rPr lang="x-none" sz="1800" dirty="0">
                <a:effectLst/>
                <a:latin typeface="Calibri" panose="020F0502020204030204" pitchFamily="34" charset="0"/>
                <a:ea typeface="Calibri" panose="020F0502020204030204" pitchFamily="34" charset="0"/>
                <a:cs typeface="Times New Roman" panose="02020603050405020304" pitchFamily="18" charset="0"/>
              </a:rPr>
            </a:br>
            <a:endParaRPr lang="x-none" dirty="0"/>
          </a:p>
        </p:txBody>
      </p:sp>
      <p:sp>
        <p:nvSpPr>
          <p:cNvPr id="3" name="Content Placeholder 2">
            <a:extLst>
              <a:ext uri="{FF2B5EF4-FFF2-40B4-BE49-F238E27FC236}">
                <a16:creationId xmlns:a16="http://schemas.microsoft.com/office/drawing/2014/main" xmlns="" id="{8CFC6CAF-FE82-4599-B46D-D347F13C99AB}"/>
              </a:ext>
            </a:extLst>
          </p:cNvPr>
          <p:cNvSpPr>
            <a:spLocks noGrp="1"/>
          </p:cNvSpPr>
          <p:nvPr>
            <p:ph sz="half" idx="1"/>
          </p:nvPr>
        </p:nvSpPr>
        <p:spPr>
          <a:xfrm>
            <a:off x="677334" y="1727200"/>
            <a:ext cx="4184035" cy="5130799"/>
          </a:xfrm>
        </p:spPr>
        <p:txBody>
          <a:bodyPr>
            <a:normAutofit lnSpcReduction="10000"/>
          </a:bodyPr>
          <a:lstStyle/>
          <a:p>
            <a:pPr marL="342900" lvl="0" indent="-342900">
              <a:lnSpc>
                <a:spcPct val="107000"/>
              </a:lnSpc>
              <a:buFont typeface="Wingdings" panose="05000000000000000000" pitchFamily="2" charset="2"/>
              <a:buChar cha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This topic about HIV/AIDS is essential because;</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People get informed about the disease and the measures to take.</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People get encouraged to go for HIV testing.</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Encourages positive people by giving them hope.</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Positive people can minimize HIV transmission.</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Negative people learn how to protect themselves from HIV.</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People living with HIV are treated better and stigmatization is minimized (</a:t>
            </a:r>
            <a:r>
              <a:rPr lang="en-US" sz="18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Kontomanolis</a:t>
            </a:r>
            <a:r>
              <a:rPr lang="en-US" sz="18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et al., 2017</a:t>
            </a: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x-none" dirty="0"/>
          </a:p>
        </p:txBody>
      </p:sp>
      <p:pic>
        <p:nvPicPr>
          <p:cNvPr id="5" name="Content Placeholder 5">
            <a:extLst>
              <a:ext uri="{FF2B5EF4-FFF2-40B4-BE49-F238E27FC236}">
                <a16:creationId xmlns:a16="http://schemas.microsoft.com/office/drawing/2014/main" xmlns="" id="{3EC84D99-C66E-49A1-9F3E-44A2D6E50A3C}"/>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5348584" y="1930400"/>
            <a:ext cx="4184035" cy="4150359"/>
          </a:xfrm>
        </p:spPr>
      </p:pic>
    </p:spTree>
    <p:extLst>
      <p:ext uri="{BB962C8B-B14F-4D97-AF65-F5344CB8AC3E}">
        <p14:creationId xmlns:p14="http://schemas.microsoft.com/office/powerpoint/2010/main" val="11500988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5D019B1-D9A6-4E60-8047-796DD49B3C66}"/>
              </a:ext>
            </a:extLst>
          </p:cNvPr>
          <p:cNvSpPr>
            <a:spLocks noGrp="1"/>
          </p:cNvSpPr>
          <p:nvPr>
            <p:ph type="title"/>
          </p:nvPr>
        </p:nvSpPr>
        <p:spPr/>
        <p:txBody>
          <a:bodyPr>
            <a:normAutofit/>
          </a:bodyPr>
          <a:lstStyle/>
          <a:p>
            <a:pPr algn="ctr"/>
            <a:r>
              <a:rPr lang="en-US" sz="2400" b="1" dirty="0">
                <a:solidFill>
                  <a:srgbClr val="0E101A"/>
                </a:solidFill>
                <a:effectLst/>
                <a:latin typeface="Times New Roman" panose="02020603050405020304" pitchFamily="18" charset="0"/>
                <a:ea typeface="Times New Roman" panose="02020603050405020304" pitchFamily="18" charset="0"/>
              </a:rPr>
              <a:t>Facts about HIV/AIDS</a:t>
            </a:r>
            <a:endParaRPr lang="x-none" sz="2400" dirty="0"/>
          </a:p>
        </p:txBody>
      </p:sp>
      <p:sp>
        <p:nvSpPr>
          <p:cNvPr id="3" name="Content Placeholder 2">
            <a:extLst>
              <a:ext uri="{FF2B5EF4-FFF2-40B4-BE49-F238E27FC236}">
                <a16:creationId xmlns:a16="http://schemas.microsoft.com/office/drawing/2014/main" xmlns="" id="{E30D50D8-1A0D-49D4-A211-B01282281605}"/>
              </a:ext>
            </a:extLst>
          </p:cNvPr>
          <p:cNvSpPr>
            <a:spLocks noGrp="1"/>
          </p:cNvSpPr>
          <p:nvPr>
            <p:ph sz="half" idx="1"/>
          </p:nvPr>
        </p:nvSpPr>
        <p:spPr/>
        <p:txBody>
          <a:bodyPr>
            <a:normAutofit lnSpcReduction="10000"/>
          </a:bodyPr>
          <a:lstStyle/>
          <a:p>
            <a:pPr>
              <a:lnSpc>
                <a:spcPct val="107000"/>
              </a:lnSpc>
              <a:spcAft>
                <a:spcPts val="800"/>
              </a:spcAft>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There some facts associated with HIV, such as</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Wingdings" panose="05000000000000000000" pitchFamily="2" charset="2"/>
              <a:buChar char=""/>
              <a:tabLst>
                <a:tab pos="457200" algn="l"/>
              </a:tabLst>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It is curable but can be treated.</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Wingdings" panose="05000000000000000000" pitchFamily="2" charset="2"/>
              <a:buChar char=""/>
              <a:tabLst>
                <a:tab pos="457200" algn="l"/>
              </a:tabLst>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It can infect anyone.</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Wingdings" panose="05000000000000000000" pitchFamily="2" charset="2"/>
              <a:buChar char=""/>
              <a:tabLst>
                <a:tab pos="457200" algn="l"/>
              </a:tabLst>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Sexual intercourse is the common mode of transmission.</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Wingdings" panose="05000000000000000000" pitchFamily="2" charset="2"/>
              <a:buChar char=""/>
              <a:tabLst>
                <a:tab pos="457200" algn="l"/>
              </a:tabLst>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Poor people are prone to higher HIV infection rates.</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solidFill>
                  <a:srgbClr val="0E101A"/>
                </a:solidFill>
                <a:effectLst/>
                <a:latin typeface="Times New Roman" panose="02020603050405020304" pitchFamily="18" charset="0"/>
                <a:ea typeface="Times New Roman" panose="02020603050405020304" pitchFamily="18" charset="0"/>
              </a:rPr>
              <a:t>Individuals with HIV can live a long life with treatment.</a:t>
            </a:r>
            <a:endParaRPr lang="x-none" dirty="0"/>
          </a:p>
        </p:txBody>
      </p:sp>
      <p:pic>
        <p:nvPicPr>
          <p:cNvPr id="5" name="Content Placeholder 5">
            <a:extLst>
              <a:ext uri="{FF2B5EF4-FFF2-40B4-BE49-F238E27FC236}">
                <a16:creationId xmlns:a16="http://schemas.microsoft.com/office/drawing/2014/main" xmlns="" id="{D7F34D35-6554-4323-9B42-955B8D8E5CF1}"/>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5089969" y="2160589"/>
            <a:ext cx="4184034" cy="3440111"/>
          </a:xfrm>
        </p:spPr>
      </p:pic>
    </p:spTree>
    <p:extLst>
      <p:ext uri="{BB962C8B-B14F-4D97-AF65-F5344CB8AC3E}">
        <p14:creationId xmlns:p14="http://schemas.microsoft.com/office/powerpoint/2010/main" val="41321043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2F8D48D-A033-4E71-A0F4-6B0AF2187930}"/>
              </a:ext>
            </a:extLst>
          </p:cNvPr>
          <p:cNvSpPr>
            <a:spLocks noGrp="1"/>
          </p:cNvSpPr>
          <p:nvPr>
            <p:ph type="title"/>
          </p:nvPr>
        </p:nvSpPr>
        <p:spPr/>
        <p:txBody>
          <a:bodyPr/>
          <a:lstStyle/>
          <a:p>
            <a:pPr algn="ctr"/>
            <a:r>
              <a:rPr lang="en-US" sz="2400" b="1"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Conclusion</a:t>
            </a:r>
            <a:r>
              <a:rPr lang="x-none" sz="1800" dirty="0">
                <a:effectLst/>
                <a:latin typeface="Calibri" panose="020F0502020204030204" pitchFamily="34" charset="0"/>
                <a:ea typeface="Calibri" panose="020F0502020204030204" pitchFamily="34" charset="0"/>
                <a:cs typeface="Times New Roman" panose="02020603050405020304" pitchFamily="18" charset="0"/>
              </a:rPr>
              <a:t/>
            </a:r>
            <a:br>
              <a:rPr lang="x-none" sz="1800" dirty="0">
                <a:effectLst/>
                <a:latin typeface="Calibri" panose="020F0502020204030204" pitchFamily="34" charset="0"/>
                <a:ea typeface="Calibri" panose="020F0502020204030204" pitchFamily="34" charset="0"/>
                <a:cs typeface="Times New Roman" panose="02020603050405020304" pitchFamily="18" charset="0"/>
              </a:rPr>
            </a:br>
            <a:endParaRPr lang="x-none" dirty="0"/>
          </a:p>
        </p:txBody>
      </p:sp>
      <p:sp>
        <p:nvSpPr>
          <p:cNvPr id="3" name="Content Placeholder 2">
            <a:extLst>
              <a:ext uri="{FF2B5EF4-FFF2-40B4-BE49-F238E27FC236}">
                <a16:creationId xmlns:a16="http://schemas.microsoft.com/office/drawing/2014/main" xmlns="" id="{51023E0A-C277-4902-A3CB-24B1D8011B7A}"/>
              </a:ext>
            </a:extLst>
          </p:cNvPr>
          <p:cNvSpPr>
            <a:spLocks noGrp="1"/>
          </p:cNvSpPr>
          <p:nvPr>
            <p:ph sz="half" idx="1"/>
          </p:nvPr>
        </p:nvSpPr>
        <p:spPr/>
        <p:txBody>
          <a:bodyPr/>
          <a:lstStyle/>
          <a:p>
            <a:r>
              <a:rPr lang="en-US" dirty="0"/>
              <a:t>HIV causes AIDS and weakens the immune system of human body </a:t>
            </a:r>
            <a:r>
              <a:rPr lang="en-US"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x-none"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Lu</a:t>
            </a:r>
            <a:r>
              <a:rPr lang="en-US"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et al., 2018</a:t>
            </a:r>
            <a:r>
              <a:rPr lang="en-US"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r>
              <a:rPr lang="en-US" dirty="0">
                <a:solidFill>
                  <a:srgbClr val="0E101A"/>
                </a:solidFill>
                <a:latin typeface="Times New Roman" panose="02020603050405020304" pitchFamily="18" charset="0"/>
                <a:cs typeface="Times New Roman" panose="02020603050405020304" pitchFamily="18" charset="0"/>
              </a:rPr>
              <a:t>The body becomes prone to diseases.</a:t>
            </a:r>
          </a:p>
          <a:p>
            <a:r>
              <a:rPr lang="en-US" dirty="0">
                <a:solidFill>
                  <a:srgbClr val="0E101A"/>
                </a:solidFill>
                <a:latin typeface="Times New Roman" panose="02020603050405020304" pitchFamily="18" charset="0"/>
                <a:cs typeface="Times New Roman" panose="02020603050405020304" pitchFamily="18" charset="0"/>
              </a:rPr>
              <a:t>HIV is transmitted through body fluids</a:t>
            </a:r>
          </a:p>
          <a:p>
            <a:r>
              <a:rPr lang="en-US" dirty="0">
                <a:solidFill>
                  <a:srgbClr val="0E101A"/>
                </a:solidFill>
                <a:latin typeface="Times New Roman" panose="02020603050405020304" pitchFamily="18" charset="0"/>
                <a:cs typeface="Times New Roman" panose="02020603050405020304" pitchFamily="18" charset="0"/>
              </a:rPr>
              <a:t>Sex is the common HIV transmission method.</a:t>
            </a:r>
          </a:p>
          <a:p>
            <a:r>
              <a:rPr lang="en-US" dirty="0">
                <a:solidFill>
                  <a:srgbClr val="0E101A"/>
                </a:solidFill>
                <a:latin typeface="Times New Roman" panose="02020603050405020304" pitchFamily="18" charset="0"/>
                <a:cs typeface="Times New Roman" panose="02020603050405020304" pitchFamily="18" charset="0"/>
              </a:rPr>
              <a:t>People should take precautionary measures. </a:t>
            </a:r>
            <a:endParaRPr lang="en-US" dirty="0"/>
          </a:p>
        </p:txBody>
      </p:sp>
      <p:pic>
        <p:nvPicPr>
          <p:cNvPr id="5" name="Content Placeholder 5">
            <a:extLst>
              <a:ext uri="{FF2B5EF4-FFF2-40B4-BE49-F238E27FC236}">
                <a16:creationId xmlns:a16="http://schemas.microsoft.com/office/drawing/2014/main" xmlns="" id="{F063C5D9-2475-466B-B88A-17A936F880E7}"/>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4861369" y="1930400"/>
            <a:ext cx="4412633" cy="3880772"/>
          </a:xfrm>
        </p:spPr>
      </p:pic>
    </p:spTree>
    <p:extLst>
      <p:ext uri="{BB962C8B-B14F-4D97-AF65-F5344CB8AC3E}">
        <p14:creationId xmlns:p14="http://schemas.microsoft.com/office/powerpoint/2010/main" val="41243089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E216D01-9302-480E-94ED-4C09CFBF4A36}"/>
              </a:ext>
            </a:extLst>
          </p:cNvPr>
          <p:cNvSpPr>
            <a:spLocks noGrp="1"/>
          </p:cNvSpPr>
          <p:nvPr>
            <p:ph type="title"/>
          </p:nvPr>
        </p:nvSpPr>
        <p:spPr/>
        <p:txBody>
          <a:bodyPr/>
          <a:lstStyle/>
          <a:p>
            <a:pPr algn="ctr"/>
            <a:r>
              <a:rPr lang="en-US" sz="24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References</a:t>
            </a:r>
            <a:r>
              <a:rPr lang="x-none" sz="1800" dirty="0">
                <a:effectLst/>
                <a:latin typeface="Calibri" panose="020F0502020204030204" pitchFamily="34" charset="0"/>
                <a:ea typeface="Calibri" panose="020F0502020204030204" pitchFamily="34" charset="0"/>
                <a:cs typeface="Times New Roman" panose="02020603050405020304" pitchFamily="18" charset="0"/>
              </a:rPr>
              <a:t/>
            </a:r>
            <a:br>
              <a:rPr lang="x-none" sz="1800" dirty="0">
                <a:effectLst/>
                <a:latin typeface="Calibri" panose="020F0502020204030204" pitchFamily="34" charset="0"/>
                <a:ea typeface="Calibri" panose="020F0502020204030204" pitchFamily="34" charset="0"/>
                <a:cs typeface="Times New Roman" panose="02020603050405020304" pitchFamily="18" charset="0"/>
              </a:rPr>
            </a:br>
            <a:endParaRPr lang="x-none" dirty="0"/>
          </a:p>
        </p:txBody>
      </p:sp>
      <p:sp>
        <p:nvSpPr>
          <p:cNvPr id="3" name="Content Placeholder 2">
            <a:extLst>
              <a:ext uri="{FF2B5EF4-FFF2-40B4-BE49-F238E27FC236}">
                <a16:creationId xmlns:a16="http://schemas.microsoft.com/office/drawing/2014/main" xmlns="" id="{EBCB6B08-7836-4B18-80DD-DAAD08916403}"/>
              </a:ext>
            </a:extLst>
          </p:cNvPr>
          <p:cNvSpPr>
            <a:spLocks noGrp="1"/>
          </p:cNvSpPr>
          <p:nvPr>
            <p:ph sz="half" idx="1"/>
          </p:nvPr>
        </p:nvSpPr>
        <p:spPr>
          <a:xfrm>
            <a:off x="677334" y="1930400"/>
            <a:ext cx="9569752" cy="3918857"/>
          </a:xfrm>
        </p:spPr>
        <p:txBody>
          <a:bodyPr>
            <a:normAutofit fontScale="62500" lnSpcReduction="20000"/>
          </a:bodyPr>
          <a:lstStyle/>
          <a:p>
            <a:pPr marL="0" indent="0">
              <a:lnSpc>
                <a:spcPct val="107000"/>
              </a:lnSpc>
              <a:spcAft>
                <a:spcPts val="800"/>
              </a:spcAft>
              <a:buNone/>
            </a:pPr>
            <a:r>
              <a:rPr lang="en-US" sz="29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Dimopoulos</a:t>
            </a:r>
            <a:r>
              <a:rPr lang="en-US" sz="29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Y., </a:t>
            </a:r>
            <a:r>
              <a:rPr lang="en-US" sz="29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Moysi</a:t>
            </a:r>
            <a:r>
              <a:rPr lang="en-US" sz="29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E., &amp; </a:t>
            </a:r>
            <a:r>
              <a:rPr lang="en-US" sz="29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Petrovas</a:t>
            </a:r>
            <a:r>
              <a:rPr lang="en-US" sz="29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C. (2017). The lymph node in HIV pathogenesis. </a:t>
            </a:r>
            <a:r>
              <a:rPr lang="x-none" sz="2900" i="1" dirty="0">
                <a:effectLst/>
                <a:latin typeface="Calibri" panose="020F0502020204030204" pitchFamily="34" charset="0"/>
                <a:ea typeface="Calibri" panose="020F0502020204030204" pitchFamily="34" charset="0"/>
                <a:cs typeface="Times New Roman" panose="02020603050405020304" pitchFamily="18" charset="0"/>
              </a:rPr>
              <a:t>Current HIV/AIDS Reports</a:t>
            </a:r>
            <a:r>
              <a:rPr lang="x-none" sz="2900" dirty="0">
                <a:effectLst/>
                <a:latin typeface="Calibri" panose="020F0502020204030204" pitchFamily="34" charset="0"/>
                <a:ea typeface="Calibri" panose="020F0502020204030204" pitchFamily="34" charset="0"/>
                <a:cs typeface="Times New Roman" panose="02020603050405020304" pitchFamily="18" charset="0"/>
              </a:rPr>
              <a:t>, </a:t>
            </a:r>
            <a:r>
              <a:rPr lang="x-none" sz="2900" i="1" dirty="0">
                <a:effectLst/>
                <a:latin typeface="Calibri" panose="020F0502020204030204" pitchFamily="34" charset="0"/>
                <a:ea typeface="Calibri" panose="020F0502020204030204" pitchFamily="34" charset="0"/>
                <a:cs typeface="Times New Roman" panose="02020603050405020304" pitchFamily="18" charset="0"/>
              </a:rPr>
              <a:t>14</a:t>
            </a:r>
            <a:r>
              <a:rPr lang="x-none" sz="2900" dirty="0">
                <a:effectLst/>
                <a:latin typeface="Calibri" panose="020F0502020204030204" pitchFamily="34" charset="0"/>
                <a:ea typeface="Calibri" panose="020F0502020204030204" pitchFamily="34" charset="0"/>
                <a:cs typeface="Times New Roman" panose="02020603050405020304" pitchFamily="18" charset="0"/>
              </a:rPr>
              <a:t>(4), 133-140.</a:t>
            </a:r>
          </a:p>
          <a:p>
            <a:pPr marL="0" indent="0">
              <a:lnSpc>
                <a:spcPct val="107000"/>
              </a:lnSpc>
              <a:spcAft>
                <a:spcPts val="800"/>
              </a:spcAft>
              <a:buNone/>
            </a:pPr>
            <a:r>
              <a:rPr lang="en-US" sz="29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Eisinger</a:t>
            </a:r>
            <a:r>
              <a:rPr lang="en-US" sz="29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R. W., &amp; Fauci, A. S. (2018). Ending the HIV/AIDS pandemic. </a:t>
            </a:r>
            <a:r>
              <a:rPr lang="en-US" sz="2900" i="1"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Emerging infectious diseases</a:t>
            </a:r>
            <a:r>
              <a:rPr lang="en-US" sz="29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900" i="1"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24</a:t>
            </a:r>
            <a:r>
              <a:rPr lang="en-US" sz="29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(3), 413.</a:t>
            </a:r>
            <a:endParaRPr lang="x-none" sz="29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US" sz="29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Kontomanolis</a:t>
            </a:r>
            <a:r>
              <a:rPr lang="en-US" sz="29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E. N., </a:t>
            </a:r>
            <a:r>
              <a:rPr lang="en-US" sz="29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Michalopoulos</a:t>
            </a:r>
            <a:r>
              <a:rPr lang="en-US" sz="29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S., Gkasdaris, G., &amp; Fasoulakis, Z. (2017). The social stigma of HIV–AIDS: society’s role. </a:t>
            </a:r>
            <a:r>
              <a:rPr lang="en-US" sz="2900" i="1"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Hiv</a:t>
            </a:r>
            <a:r>
              <a:rPr lang="en-US" sz="2900" i="1"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/aids (Auckland, NZ)</a:t>
            </a:r>
            <a:r>
              <a:rPr lang="en-US" sz="29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900" i="1"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9</a:t>
            </a:r>
            <a:r>
              <a:rPr lang="en-US" sz="29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111.</a:t>
            </a:r>
            <a:endParaRPr lang="x-none" sz="29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US" sz="29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Limper, A. H., </a:t>
            </a:r>
            <a:r>
              <a:rPr lang="en-US" sz="29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Adenis</a:t>
            </a:r>
            <a:r>
              <a:rPr lang="en-US" sz="29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A., Le, T., &amp; Harrison, T. S. (2017). Fungal infections in HIV/AIDS. </a:t>
            </a:r>
            <a:r>
              <a:rPr lang="x-none" sz="2900" i="1" dirty="0">
                <a:effectLst/>
                <a:latin typeface="Calibri" panose="020F0502020204030204" pitchFamily="34" charset="0"/>
                <a:ea typeface="Calibri" panose="020F0502020204030204" pitchFamily="34" charset="0"/>
                <a:cs typeface="Times New Roman" panose="02020603050405020304" pitchFamily="18" charset="0"/>
              </a:rPr>
              <a:t>The Lancet Infectious Diseases</a:t>
            </a:r>
            <a:r>
              <a:rPr lang="x-none" sz="2900" dirty="0">
                <a:effectLst/>
                <a:latin typeface="Calibri" panose="020F0502020204030204" pitchFamily="34" charset="0"/>
                <a:ea typeface="Calibri" panose="020F0502020204030204" pitchFamily="34" charset="0"/>
                <a:cs typeface="Times New Roman" panose="02020603050405020304" pitchFamily="18" charset="0"/>
              </a:rPr>
              <a:t>, </a:t>
            </a:r>
            <a:r>
              <a:rPr lang="x-none" sz="2900" i="1" dirty="0">
                <a:effectLst/>
                <a:latin typeface="Calibri" panose="020F0502020204030204" pitchFamily="34" charset="0"/>
                <a:ea typeface="Calibri" panose="020F0502020204030204" pitchFamily="34" charset="0"/>
                <a:cs typeface="Times New Roman" panose="02020603050405020304" pitchFamily="18" charset="0"/>
              </a:rPr>
              <a:t>17</a:t>
            </a:r>
            <a:r>
              <a:rPr lang="x-none" sz="2900" dirty="0">
                <a:effectLst/>
                <a:latin typeface="Calibri" panose="020F0502020204030204" pitchFamily="34" charset="0"/>
                <a:ea typeface="Calibri" panose="020F0502020204030204" pitchFamily="34" charset="0"/>
                <a:cs typeface="Times New Roman" panose="02020603050405020304" pitchFamily="18" charset="0"/>
              </a:rPr>
              <a:t>(11), e334-e343.</a:t>
            </a:r>
          </a:p>
          <a:p>
            <a:pPr marL="0" indent="0">
              <a:lnSpc>
                <a:spcPct val="107000"/>
              </a:lnSpc>
              <a:spcAft>
                <a:spcPts val="800"/>
              </a:spcAft>
              <a:buNone/>
            </a:pPr>
            <a:r>
              <a:rPr lang="en-US" sz="29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Lu, D. Y., Wu, H. Y., </a:t>
            </a:r>
            <a:r>
              <a:rPr lang="en-US" sz="29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Yarla</a:t>
            </a:r>
            <a:r>
              <a:rPr lang="en-US" sz="29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N. S., Xu, B., Ding, J., &amp; Lu, T. R. (2018). HAART in HIV/AIDS treatments: future trends. </a:t>
            </a:r>
            <a:r>
              <a:rPr lang="en-US" sz="2900" i="1"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Infectious Disorders-Drug Targets (Formerly Current Drug Targets-Infectious Disorders)</a:t>
            </a:r>
            <a:r>
              <a:rPr lang="en-US" sz="29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900" i="1"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18</a:t>
            </a:r>
            <a:r>
              <a:rPr lang="en-US" sz="29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(1), 15-22.</a:t>
            </a:r>
            <a:endParaRPr lang="x-none" sz="29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x-none" dirty="0"/>
          </a:p>
        </p:txBody>
      </p:sp>
    </p:spTree>
    <p:extLst>
      <p:ext uri="{BB962C8B-B14F-4D97-AF65-F5344CB8AC3E}">
        <p14:creationId xmlns:p14="http://schemas.microsoft.com/office/powerpoint/2010/main" val="34544504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F9F613B-CAE7-473E-8E1E-24B5FA9C1E80}"/>
              </a:ext>
            </a:extLst>
          </p:cNvPr>
          <p:cNvSpPr>
            <a:spLocks noGrp="1"/>
          </p:cNvSpPr>
          <p:nvPr>
            <p:ph type="title"/>
          </p:nvPr>
        </p:nvSpPr>
        <p:spPr/>
        <p:txBody>
          <a:bodyPr/>
          <a:lstStyle/>
          <a:p>
            <a:pPr algn="ctr"/>
            <a:r>
              <a:rPr lang="en-US" sz="2400" b="1"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Introduction</a:t>
            </a:r>
            <a:r>
              <a:rPr lang="x-none" sz="1800" dirty="0">
                <a:effectLst/>
                <a:latin typeface="Calibri" panose="020F0502020204030204" pitchFamily="34" charset="0"/>
                <a:ea typeface="Calibri" panose="020F0502020204030204" pitchFamily="34" charset="0"/>
                <a:cs typeface="Times New Roman" panose="02020603050405020304" pitchFamily="18" charset="0"/>
              </a:rPr>
              <a:t/>
            </a:r>
            <a:br>
              <a:rPr lang="x-none" sz="1800" dirty="0">
                <a:effectLst/>
                <a:latin typeface="Calibri" panose="020F0502020204030204" pitchFamily="34" charset="0"/>
                <a:ea typeface="Calibri" panose="020F0502020204030204" pitchFamily="34" charset="0"/>
                <a:cs typeface="Times New Roman" panose="02020603050405020304" pitchFamily="18" charset="0"/>
              </a:rPr>
            </a:br>
            <a:endParaRPr lang="x-none" dirty="0"/>
          </a:p>
        </p:txBody>
      </p:sp>
      <p:sp>
        <p:nvSpPr>
          <p:cNvPr id="3" name="Content Placeholder 2">
            <a:extLst>
              <a:ext uri="{FF2B5EF4-FFF2-40B4-BE49-F238E27FC236}">
                <a16:creationId xmlns:a16="http://schemas.microsoft.com/office/drawing/2014/main" xmlns="" id="{27BE6774-B2B9-438C-B3EA-86CCFC29B9DA}"/>
              </a:ext>
            </a:extLst>
          </p:cNvPr>
          <p:cNvSpPr>
            <a:spLocks noGrp="1"/>
          </p:cNvSpPr>
          <p:nvPr>
            <p:ph sz="half" idx="1"/>
          </p:nvPr>
        </p:nvSpPr>
        <p:spPr/>
        <p:txBody>
          <a:bodyPr/>
          <a:lstStyle/>
          <a:p>
            <a:pPr marL="342900" lvl="0" indent="-342900">
              <a:lnSpc>
                <a:spcPct val="107000"/>
              </a:lnSpc>
              <a:buFont typeface="Wingdings" panose="05000000000000000000" pitchFamily="2" charset="2"/>
              <a:buChar cha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HIV attacks human body cells, specifically the CD4 cells.</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CD4 cells are protein molecules found on the surface of T-helper cells.</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CD4 cells are commanded to manufacture the virus (</a:t>
            </a:r>
            <a:r>
              <a:rPr lang="en-US" sz="18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Lu et al., 2018</a:t>
            </a: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Two forms of HIV are HIV-1 and HIV-2.</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solidFill>
                  <a:srgbClr val="0E101A"/>
                </a:solidFill>
                <a:effectLst/>
                <a:latin typeface="Times New Roman" panose="02020603050405020304" pitchFamily="18" charset="0"/>
                <a:ea typeface="Times New Roman" panose="02020603050405020304" pitchFamily="18" charset="0"/>
              </a:rPr>
              <a:t>HIV causes AIDS.</a:t>
            </a:r>
            <a:endParaRPr lang="x-none" dirty="0"/>
          </a:p>
        </p:txBody>
      </p:sp>
      <p:pic>
        <p:nvPicPr>
          <p:cNvPr id="5" name="Content Placeholder 7">
            <a:extLst>
              <a:ext uri="{FF2B5EF4-FFF2-40B4-BE49-F238E27FC236}">
                <a16:creationId xmlns:a16="http://schemas.microsoft.com/office/drawing/2014/main" xmlns="" id="{0138A237-A848-4432-ABDE-5AEF14FEAC18}"/>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5089967" y="2160590"/>
            <a:ext cx="4184035" cy="3462970"/>
          </a:xfrm>
        </p:spPr>
      </p:pic>
    </p:spTree>
    <p:extLst>
      <p:ext uri="{BB962C8B-B14F-4D97-AF65-F5344CB8AC3E}">
        <p14:creationId xmlns:p14="http://schemas.microsoft.com/office/powerpoint/2010/main" val="41086589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3DBE742-196D-434A-A42D-C13B78A71263}"/>
              </a:ext>
            </a:extLst>
          </p:cNvPr>
          <p:cNvSpPr>
            <a:spLocks noGrp="1"/>
          </p:cNvSpPr>
          <p:nvPr>
            <p:ph type="title"/>
          </p:nvPr>
        </p:nvSpPr>
        <p:spPr/>
        <p:txBody>
          <a:bodyPr/>
          <a:lstStyle/>
          <a:p>
            <a:pPr algn="ctr"/>
            <a:r>
              <a:rPr lang="en-US" sz="2000" b="1"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Background Information</a:t>
            </a:r>
            <a:r>
              <a:rPr lang="x-none" sz="1800" dirty="0">
                <a:effectLst/>
                <a:latin typeface="Calibri" panose="020F0502020204030204" pitchFamily="34" charset="0"/>
                <a:ea typeface="Calibri" panose="020F0502020204030204" pitchFamily="34" charset="0"/>
                <a:cs typeface="Times New Roman" panose="02020603050405020304" pitchFamily="18" charset="0"/>
              </a:rPr>
              <a:t/>
            </a:r>
            <a:br>
              <a:rPr lang="x-none" sz="1800" dirty="0">
                <a:effectLst/>
                <a:latin typeface="Calibri" panose="020F0502020204030204" pitchFamily="34" charset="0"/>
                <a:ea typeface="Calibri" panose="020F0502020204030204" pitchFamily="34" charset="0"/>
                <a:cs typeface="Times New Roman" panose="02020603050405020304" pitchFamily="18" charset="0"/>
              </a:rPr>
            </a:br>
            <a:endParaRPr lang="x-none" dirty="0"/>
          </a:p>
        </p:txBody>
      </p:sp>
      <p:sp>
        <p:nvSpPr>
          <p:cNvPr id="3" name="Content Placeholder 2">
            <a:extLst>
              <a:ext uri="{FF2B5EF4-FFF2-40B4-BE49-F238E27FC236}">
                <a16:creationId xmlns:a16="http://schemas.microsoft.com/office/drawing/2014/main" xmlns="" id="{A26DC7E7-BFC2-43B5-B3AB-DC245DFA21BB}"/>
              </a:ext>
            </a:extLst>
          </p:cNvPr>
          <p:cNvSpPr>
            <a:spLocks noGrp="1"/>
          </p:cNvSpPr>
          <p:nvPr>
            <p:ph sz="half" idx="1"/>
          </p:nvPr>
        </p:nvSpPr>
        <p:spPr/>
        <p:txBody>
          <a:bodyPr/>
          <a:lstStyle/>
          <a:p>
            <a:pPr marL="342900" lvl="0" indent="-342900">
              <a:lnSpc>
                <a:spcPct val="107000"/>
              </a:lnSpc>
              <a:buFont typeface="Wingdings" panose="05000000000000000000" pitchFamily="2" charset="2"/>
              <a:buChar cha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The common theory of HIV origin is from chimpanzees in Central Africa.</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HIV was discovered in the early 1980s. </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HIV was discovered by Luc Antoine Montagnier and Robert Charles Gallo.</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Content Placeholder 5">
            <a:extLst>
              <a:ext uri="{FF2B5EF4-FFF2-40B4-BE49-F238E27FC236}">
                <a16:creationId xmlns:a16="http://schemas.microsoft.com/office/drawing/2014/main" xmlns="" id="{96464480-50BB-46A7-80AF-57B6A9DBA867}"/>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5302864" y="1930400"/>
            <a:ext cx="4184035" cy="3880772"/>
          </a:xfrm>
        </p:spPr>
      </p:pic>
    </p:spTree>
    <p:extLst>
      <p:ext uri="{BB962C8B-B14F-4D97-AF65-F5344CB8AC3E}">
        <p14:creationId xmlns:p14="http://schemas.microsoft.com/office/powerpoint/2010/main" val="19695050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A59F9CB-EE08-414E-9385-9624CC32FB7D}"/>
              </a:ext>
            </a:extLst>
          </p:cNvPr>
          <p:cNvSpPr>
            <a:spLocks noGrp="1"/>
          </p:cNvSpPr>
          <p:nvPr>
            <p:ph type="title"/>
          </p:nvPr>
        </p:nvSpPr>
        <p:spPr/>
        <p:txBody>
          <a:bodyPr/>
          <a:lstStyle/>
          <a:p>
            <a:pPr algn="ctr"/>
            <a:r>
              <a:rPr lang="en-US" sz="2400" b="1"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Pathogenesis</a:t>
            </a:r>
            <a:r>
              <a:rPr lang="x-none" sz="1800" dirty="0">
                <a:effectLst/>
                <a:latin typeface="Calibri" panose="020F0502020204030204" pitchFamily="34" charset="0"/>
                <a:ea typeface="Calibri" panose="020F0502020204030204" pitchFamily="34" charset="0"/>
                <a:cs typeface="Times New Roman" panose="02020603050405020304" pitchFamily="18" charset="0"/>
              </a:rPr>
              <a:t/>
            </a:r>
            <a:br>
              <a:rPr lang="x-none" sz="1800" dirty="0">
                <a:effectLst/>
                <a:latin typeface="Calibri" panose="020F0502020204030204" pitchFamily="34" charset="0"/>
                <a:ea typeface="Calibri" panose="020F0502020204030204" pitchFamily="34" charset="0"/>
                <a:cs typeface="Times New Roman" panose="02020603050405020304" pitchFamily="18" charset="0"/>
              </a:rPr>
            </a:br>
            <a:endParaRPr lang="x-none" dirty="0"/>
          </a:p>
        </p:txBody>
      </p:sp>
      <p:sp>
        <p:nvSpPr>
          <p:cNvPr id="3" name="Content Placeholder 2">
            <a:extLst>
              <a:ext uri="{FF2B5EF4-FFF2-40B4-BE49-F238E27FC236}">
                <a16:creationId xmlns:a16="http://schemas.microsoft.com/office/drawing/2014/main" xmlns="" id="{637FACFD-AEF5-4830-A2FA-47A78D81B05C}"/>
              </a:ext>
            </a:extLst>
          </p:cNvPr>
          <p:cNvSpPr>
            <a:spLocks noGrp="1"/>
          </p:cNvSpPr>
          <p:nvPr>
            <p:ph sz="half" idx="1"/>
          </p:nvPr>
        </p:nvSpPr>
        <p:spPr>
          <a:xfrm>
            <a:off x="677334" y="1732547"/>
            <a:ext cx="8596668" cy="4308814"/>
          </a:xfrm>
        </p:spPr>
        <p:txBody>
          <a:bodyPr>
            <a:normAutofit/>
          </a:bodyPr>
          <a:lstStyle/>
          <a:p>
            <a:pPr marL="342900" lvl="0" indent="-342900">
              <a:lnSpc>
                <a:spcPct val="107000"/>
              </a:lnSpc>
              <a:buFont typeface="Wingdings" panose="05000000000000000000" pitchFamily="2" charset="2"/>
              <a:buChar char=""/>
            </a:pPr>
            <a:r>
              <a:rPr lang="en-US" sz="20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HIV destroys CD4+ cells to weaken the immune system.</a:t>
            </a:r>
            <a:endParaRPr lang="x-none"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20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AIDS is developed when the CD$+ cells is depleted to less than 200millitre of gland.</a:t>
            </a:r>
            <a:endParaRPr lang="x-none"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20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The virus replicates itself in the blood streams.</a:t>
            </a:r>
            <a:endParaRPr lang="x-none"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20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The five phases include;</a:t>
            </a:r>
            <a:r>
              <a:rPr lang="en-US" sz="2000" dirty="0">
                <a:latin typeface="Calibri" panose="020F0502020204030204" pitchFamily="34" charset="0"/>
                <a:ea typeface="Times New Roman" panose="02020603050405020304" pitchFamily="18" charset="0"/>
                <a:cs typeface="Times New Roman" panose="02020603050405020304" pitchFamily="18" charset="0"/>
              </a:rPr>
              <a:t> p</a:t>
            </a:r>
            <a:r>
              <a:rPr lang="en-US" sz="20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rimary infection, asymptomatic, minor symptomatic, major symptomatic and severe symptomatic.</a:t>
            </a:r>
            <a:endParaRPr lang="x-none"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n-US" sz="20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The body becomes unresistant to diseases when the CD4+ count is less than 200/ ml of the gland.</a:t>
            </a:r>
            <a:endParaRPr lang="x-none"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x-none" dirty="0"/>
          </a:p>
        </p:txBody>
      </p:sp>
    </p:spTree>
    <p:extLst>
      <p:ext uri="{BB962C8B-B14F-4D97-AF65-F5344CB8AC3E}">
        <p14:creationId xmlns:p14="http://schemas.microsoft.com/office/powerpoint/2010/main" val="13048421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B0CF5E4-8E6A-4441-934D-11B97B698CCA}"/>
              </a:ext>
            </a:extLst>
          </p:cNvPr>
          <p:cNvSpPr>
            <a:spLocks noGrp="1"/>
          </p:cNvSpPr>
          <p:nvPr>
            <p:ph type="title"/>
          </p:nvPr>
        </p:nvSpPr>
        <p:spPr>
          <a:xfrm>
            <a:off x="563035" y="430293"/>
            <a:ext cx="8596668" cy="1320800"/>
          </a:xfrm>
        </p:spPr>
        <p:txBody>
          <a:bodyPr>
            <a:normAutofit/>
          </a:bodyPr>
          <a:lstStyle/>
          <a:p>
            <a:pPr algn="ctr"/>
            <a:r>
              <a:rPr lang="en-US" sz="2400" b="1"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Diagnosis and Prognosis</a:t>
            </a:r>
            <a:r>
              <a:rPr lang="x-none" sz="2400" dirty="0">
                <a:effectLst/>
                <a:latin typeface="Times New Roman" panose="02020603050405020304" pitchFamily="18" charset="0"/>
                <a:ea typeface="Calibri" panose="020F0502020204030204" pitchFamily="34" charset="0"/>
                <a:cs typeface="Times New Roman" panose="02020603050405020304" pitchFamily="18" charset="0"/>
              </a:rPr>
              <a:t/>
            </a:r>
            <a:br>
              <a:rPr lang="x-none" sz="2400" dirty="0">
                <a:effectLst/>
                <a:latin typeface="Times New Roman" panose="02020603050405020304" pitchFamily="18" charset="0"/>
                <a:ea typeface="Calibri" panose="020F0502020204030204" pitchFamily="34" charset="0"/>
                <a:cs typeface="Times New Roman" panose="02020603050405020304" pitchFamily="18" charset="0"/>
              </a:rPr>
            </a:br>
            <a:endParaRPr lang="x-none" sz="24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E1059510-8655-4F37-80D0-9B2B30AD0B06}"/>
              </a:ext>
            </a:extLst>
          </p:cNvPr>
          <p:cNvSpPr>
            <a:spLocks noGrp="1"/>
          </p:cNvSpPr>
          <p:nvPr>
            <p:ph sz="half" idx="1"/>
          </p:nvPr>
        </p:nvSpPr>
        <p:spPr>
          <a:xfrm>
            <a:off x="677334" y="1620253"/>
            <a:ext cx="4184035" cy="4421107"/>
          </a:xfrm>
        </p:spPr>
        <p:txBody>
          <a:bodyPr>
            <a:normAutofit fontScale="92500"/>
          </a:bodyPr>
          <a:lstStyle/>
          <a:p>
            <a:pPr marL="342900" lvl="0" indent="-342900">
              <a:lnSpc>
                <a:spcPct val="107000"/>
              </a:lnSpc>
              <a:buFont typeface="Wingdings" panose="05000000000000000000" pitchFamily="2" charset="2"/>
              <a:buChar char=""/>
            </a:pPr>
            <a:r>
              <a:rPr lang="en-US" sz="19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HIV is diagnosed through blood and saliva testing.</a:t>
            </a:r>
            <a:endParaRPr lang="x-none" sz="19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9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Tests for HIV include; antigen tests, antibody tests and nucleic acid tests.</a:t>
            </a:r>
            <a:endParaRPr lang="x-none" sz="19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9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HIV results to AIDS if not treated.</a:t>
            </a:r>
            <a:endParaRPr lang="x-none" sz="19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9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HIV patients can live for more than forty years with appropriate treatment.</a:t>
            </a:r>
            <a:endParaRPr lang="x-none" sz="19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9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Life expectancy depends on the period of diagnosis and treatment.</a:t>
            </a:r>
            <a:endParaRPr lang="x-none" sz="19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n-US" sz="19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Some conditions such as illegal drugs can reduce the life expectancy of HIV patients.</a:t>
            </a:r>
            <a:endParaRPr lang="x-none" sz="1900" dirty="0">
              <a:effectLst/>
              <a:latin typeface="Calibri" panose="020F0502020204030204" pitchFamily="34" charset="0"/>
              <a:ea typeface="Calibri" panose="020F0502020204030204" pitchFamily="34" charset="0"/>
              <a:cs typeface="Times New Roman" panose="02020603050405020304" pitchFamily="18" charset="0"/>
            </a:endParaRPr>
          </a:p>
          <a:p>
            <a:endParaRPr lang="x-none" dirty="0"/>
          </a:p>
        </p:txBody>
      </p:sp>
      <p:pic>
        <p:nvPicPr>
          <p:cNvPr id="6" name="Content Placeholder 5">
            <a:extLst>
              <a:ext uri="{FF2B5EF4-FFF2-40B4-BE49-F238E27FC236}">
                <a16:creationId xmlns:a16="http://schemas.microsoft.com/office/drawing/2014/main" xmlns="" id="{D9E7050F-6BAD-44D0-98CA-E6D5FAC03E91}"/>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5235737" y="1620253"/>
            <a:ext cx="4184034" cy="3953233"/>
          </a:xfrm>
        </p:spPr>
      </p:pic>
    </p:spTree>
    <p:extLst>
      <p:ext uri="{BB962C8B-B14F-4D97-AF65-F5344CB8AC3E}">
        <p14:creationId xmlns:p14="http://schemas.microsoft.com/office/powerpoint/2010/main" val="35166454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DEDF369-60BA-4B03-A462-01DB1BB0FCC6}"/>
              </a:ext>
            </a:extLst>
          </p:cNvPr>
          <p:cNvSpPr>
            <a:spLocks noGrp="1"/>
          </p:cNvSpPr>
          <p:nvPr>
            <p:ph type="title"/>
          </p:nvPr>
        </p:nvSpPr>
        <p:spPr/>
        <p:txBody>
          <a:bodyPr>
            <a:normAutofit/>
          </a:bodyPr>
          <a:lstStyle/>
          <a:p>
            <a:pPr algn="ctr"/>
            <a:r>
              <a:rPr lang="en-US" sz="2400" b="1"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Treatment</a:t>
            </a:r>
            <a:r>
              <a:rPr lang="x-none" sz="2400" dirty="0">
                <a:effectLst/>
                <a:latin typeface="Times New Roman" panose="02020603050405020304" pitchFamily="18" charset="0"/>
                <a:ea typeface="Calibri" panose="020F0502020204030204" pitchFamily="34" charset="0"/>
                <a:cs typeface="Times New Roman" panose="02020603050405020304" pitchFamily="18" charset="0"/>
              </a:rPr>
              <a:t/>
            </a:r>
            <a:br>
              <a:rPr lang="x-none" sz="2400" dirty="0">
                <a:effectLst/>
                <a:latin typeface="Times New Roman" panose="02020603050405020304" pitchFamily="18" charset="0"/>
                <a:ea typeface="Calibri" panose="020F0502020204030204" pitchFamily="34" charset="0"/>
                <a:cs typeface="Times New Roman" panose="02020603050405020304" pitchFamily="18" charset="0"/>
              </a:rPr>
            </a:br>
            <a:endParaRPr lang="x-none" sz="24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461E7830-B5B1-4B5F-8324-D88D555E7552}"/>
              </a:ext>
            </a:extLst>
          </p:cNvPr>
          <p:cNvSpPr>
            <a:spLocks noGrp="1"/>
          </p:cNvSpPr>
          <p:nvPr>
            <p:ph sz="half" idx="1"/>
          </p:nvPr>
        </p:nvSpPr>
        <p:spPr>
          <a:xfrm>
            <a:off x="677334" y="1930400"/>
            <a:ext cx="4184035" cy="4470400"/>
          </a:xfrm>
        </p:spPr>
        <p:txBody>
          <a:bodyPr>
            <a:normAutofit fontScale="92500" lnSpcReduction="10000"/>
          </a:bodyPr>
          <a:lstStyle/>
          <a:p>
            <a:pPr marL="342900" lvl="0" indent="-342900">
              <a:lnSpc>
                <a:spcPct val="107000"/>
              </a:lnSpc>
              <a:buFont typeface="Wingdings" panose="05000000000000000000" pitchFamily="2" charset="2"/>
              <a:buChar char=""/>
            </a:pPr>
            <a:r>
              <a:rPr lang="en-US" sz="19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HIV can be treated but cannot be cured </a:t>
            </a:r>
            <a:r>
              <a:rPr lang="en-US" sz="1900" dirty="0">
                <a:solidFill>
                  <a:srgbClr val="0E101A"/>
                </a:solidFill>
                <a:effectLst/>
                <a:latin typeface="Times New Roman" panose="02020603050405020304" pitchFamily="18" charset="0"/>
                <a:ea typeface="Times New Roman" panose="02020603050405020304" pitchFamily="18" charset="0"/>
              </a:rPr>
              <a:t>(</a:t>
            </a:r>
            <a:r>
              <a:rPr lang="en-US" sz="1900" dirty="0">
                <a:solidFill>
                  <a:srgbClr val="222222"/>
                </a:solidFill>
                <a:effectLst/>
                <a:latin typeface="Times New Roman" panose="02020603050405020304" pitchFamily="18" charset="0"/>
                <a:ea typeface="Calibri" panose="020F0502020204030204" pitchFamily="34" charset="0"/>
              </a:rPr>
              <a:t>Lu et al., 2018</a:t>
            </a:r>
            <a:r>
              <a:rPr lang="en-US" sz="1900" dirty="0">
                <a:solidFill>
                  <a:srgbClr val="0E101A"/>
                </a:solidFill>
                <a:effectLst/>
                <a:latin typeface="Times New Roman" panose="02020603050405020304" pitchFamily="18" charset="0"/>
                <a:ea typeface="Times New Roman" panose="02020603050405020304" pitchFamily="18" charset="0"/>
              </a:rPr>
              <a:t>). </a:t>
            </a:r>
            <a:endParaRPr lang="x-none" sz="19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9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Highly active antiretroviral therapy is used for treating HIV patients.</a:t>
            </a:r>
            <a:endParaRPr lang="x-none" sz="19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9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Common medicines used are; Nucleoside and nucleotide reverse transcriptase inhibitors, Non- nucleoside and nucleotide reverse transcriptase inhibitors, Protease inhibitors, Entry inhibitors and Integrase inhibitors.</a:t>
            </a:r>
            <a:endParaRPr lang="x-none" sz="19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n-US" sz="19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The ability to mutate and resist medication makes HIV challenging to cure.</a:t>
            </a:r>
            <a:endParaRPr lang="x-none" sz="1900" dirty="0">
              <a:effectLst/>
              <a:latin typeface="Calibri" panose="020F0502020204030204" pitchFamily="34" charset="0"/>
              <a:ea typeface="Calibri" panose="020F0502020204030204" pitchFamily="34" charset="0"/>
              <a:cs typeface="Times New Roman" panose="02020603050405020304" pitchFamily="18" charset="0"/>
            </a:endParaRPr>
          </a:p>
          <a:p>
            <a:endParaRPr lang="x-none" dirty="0"/>
          </a:p>
        </p:txBody>
      </p:sp>
      <p:pic>
        <p:nvPicPr>
          <p:cNvPr id="6" name="Content Placeholder 5">
            <a:extLst>
              <a:ext uri="{FF2B5EF4-FFF2-40B4-BE49-F238E27FC236}">
                <a16:creationId xmlns:a16="http://schemas.microsoft.com/office/drawing/2014/main" xmlns="" id="{DB211905-DD27-4AE4-B2E8-41DC40B1A41A}"/>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4861370" y="1930400"/>
            <a:ext cx="4689030" cy="4049486"/>
          </a:xfrm>
        </p:spPr>
      </p:pic>
    </p:spTree>
    <p:extLst>
      <p:ext uri="{BB962C8B-B14F-4D97-AF65-F5344CB8AC3E}">
        <p14:creationId xmlns:p14="http://schemas.microsoft.com/office/powerpoint/2010/main" val="3915065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C74A12D-92AB-4EDC-822B-9DAEC1BCF556}"/>
              </a:ext>
            </a:extLst>
          </p:cNvPr>
          <p:cNvSpPr>
            <a:spLocks noGrp="1"/>
          </p:cNvSpPr>
          <p:nvPr>
            <p:ph type="title"/>
          </p:nvPr>
        </p:nvSpPr>
        <p:spPr/>
        <p:txBody>
          <a:bodyPr/>
          <a:lstStyle/>
          <a:p>
            <a:pPr algn="ctr"/>
            <a:r>
              <a:rPr lang="en-US" sz="2400" b="1"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How HIV is Spread</a:t>
            </a:r>
            <a:r>
              <a:rPr lang="x-none" sz="1800" dirty="0">
                <a:effectLst/>
                <a:latin typeface="Calibri" panose="020F0502020204030204" pitchFamily="34" charset="0"/>
                <a:ea typeface="Calibri" panose="020F0502020204030204" pitchFamily="34" charset="0"/>
                <a:cs typeface="Times New Roman" panose="02020603050405020304" pitchFamily="18" charset="0"/>
              </a:rPr>
              <a:t/>
            </a:r>
            <a:br>
              <a:rPr lang="x-none" sz="1800" dirty="0">
                <a:effectLst/>
                <a:latin typeface="Calibri" panose="020F0502020204030204" pitchFamily="34" charset="0"/>
                <a:ea typeface="Calibri" panose="020F0502020204030204" pitchFamily="34" charset="0"/>
                <a:cs typeface="Times New Roman" panose="02020603050405020304" pitchFamily="18" charset="0"/>
              </a:rPr>
            </a:br>
            <a:endParaRPr lang="x-none" dirty="0"/>
          </a:p>
        </p:txBody>
      </p:sp>
      <p:sp>
        <p:nvSpPr>
          <p:cNvPr id="3" name="Content Placeholder 2">
            <a:extLst>
              <a:ext uri="{FF2B5EF4-FFF2-40B4-BE49-F238E27FC236}">
                <a16:creationId xmlns:a16="http://schemas.microsoft.com/office/drawing/2014/main" xmlns="" id="{55F7B7F4-158E-4CE9-B803-43AF2EF55B0D}"/>
              </a:ext>
            </a:extLst>
          </p:cNvPr>
          <p:cNvSpPr>
            <a:spLocks noGrp="1"/>
          </p:cNvSpPr>
          <p:nvPr>
            <p:ph sz="half" idx="1"/>
          </p:nvPr>
        </p:nvSpPr>
        <p:spPr/>
        <p:txBody>
          <a:bodyPr/>
          <a:lstStyle/>
          <a:p>
            <a:pPr>
              <a:lnSpc>
                <a:spcPct val="107000"/>
              </a:lnSpc>
              <a:spcAft>
                <a:spcPts val="800"/>
              </a:spcAft>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HIV is contagious.</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HIV can spread through;</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Unprotected sex.</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Blood contact.</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Kissing.</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Content Placeholder 5">
            <a:extLst>
              <a:ext uri="{FF2B5EF4-FFF2-40B4-BE49-F238E27FC236}">
                <a16:creationId xmlns:a16="http://schemas.microsoft.com/office/drawing/2014/main" xmlns="" id="{330462B0-6E7D-4FE3-B798-8D0CDDD7ECF1}"/>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4274820" y="2160589"/>
            <a:ext cx="4999181" cy="3097211"/>
          </a:xfrm>
        </p:spPr>
      </p:pic>
    </p:spTree>
    <p:extLst>
      <p:ext uri="{BB962C8B-B14F-4D97-AF65-F5344CB8AC3E}">
        <p14:creationId xmlns:p14="http://schemas.microsoft.com/office/powerpoint/2010/main" val="11283312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0AF573F-6992-47DA-9E5C-F9F3A1AA6786}"/>
              </a:ext>
            </a:extLst>
          </p:cNvPr>
          <p:cNvSpPr>
            <a:spLocks noGrp="1"/>
          </p:cNvSpPr>
          <p:nvPr>
            <p:ph type="title"/>
          </p:nvPr>
        </p:nvSpPr>
        <p:spPr/>
        <p:txBody>
          <a:bodyPr>
            <a:normAutofit/>
          </a:bodyPr>
          <a:lstStyle/>
          <a:p>
            <a:pPr algn="ctr"/>
            <a:r>
              <a:rPr lang="en-US" sz="2400" b="1"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Groups of People Who are at Risk</a:t>
            </a:r>
            <a:endParaRPr lang="x-none" sz="2400" dirty="0"/>
          </a:p>
        </p:txBody>
      </p:sp>
      <p:sp>
        <p:nvSpPr>
          <p:cNvPr id="3" name="Content Placeholder 2">
            <a:extLst>
              <a:ext uri="{FF2B5EF4-FFF2-40B4-BE49-F238E27FC236}">
                <a16:creationId xmlns:a16="http://schemas.microsoft.com/office/drawing/2014/main" xmlns="" id="{44AE47F9-8996-47D9-82BE-E9FBD9CC079A}"/>
              </a:ext>
            </a:extLst>
          </p:cNvPr>
          <p:cNvSpPr>
            <a:spLocks noGrp="1"/>
          </p:cNvSpPr>
          <p:nvPr>
            <p:ph sz="half" idx="1"/>
          </p:nvPr>
        </p:nvSpPr>
        <p:spPr/>
        <p:txBody>
          <a:bodyPr/>
          <a:lstStyle/>
          <a:p>
            <a:pPr marL="342900" lvl="0" indent="-342900">
              <a:lnSpc>
                <a:spcPct val="107000"/>
              </a:lnSpc>
              <a:buFont typeface="Wingdings" panose="05000000000000000000" pitchFamily="2" charset="2"/>
              <a:buChar cha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Anyone can get HIV.</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People in areas with high HIV victim population have higher risks.</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Gays and bisexuals in the US have high rate of new infections.</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Blacks and Hispanics have higher infection rates. </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028" name="Picture 4" descr="HIV and Gay and Bisexual Men | HIV by Group | HIV/AIDS | CDC">
            <a:extLst>
              <a:ext uri="{FF2B5EF4-FFF2-40B4-BE49-F238E27FC236}">
                <a16:creationId xmlns:a16="http://schemas.microsoft.com/office/drawing/2014/main" xmlns="" id="{D8D0223A-AE37-4E27-A4E7-ACBD6BD7F945}"/>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5080000" y="1930401"/>
            <a:ext cx="4368799" cy="28012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24973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DBBC558-3706-49C0-A789-7999909618D5}"/>
              </a:ext>
            </a:extLst>
          </p:cNvPr>
          <p:cNvSpPr>
            <a:spLocks noGrp="1"/>
          </p:cNvSpPr>
          <p:nvPr>
            <p:ph type="title"/>
          </p:nvPr>
        </p:nvSpPr>
        <p:spPr/>
        <p:txBody>
          <a:bodyPr/>
          <a:lstStyle/>
          <a:p>
            <a:pPr algn="ctr"/>
            <a:r>
              <a:rPr lang="en-US" sz="2400" b="1"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Etiology of HIV</a:t>
            </a:r>
            <a:r>
              <a:rPr lang="x-none" sz="1800" dirty="0">
                <a:effectLst/>
                <a:latin typeface="Calibri" panose="020F0502020204030204" pitchFamily="34" charset="0"/>
                <a:ea typeface="Calibri" panose="020F0502020204030204" pitchFamily="34" charset="0"/>
                <a:cs typeface="Times New Roman" panose="02020603050405020304" pitchFamily="18" charset="0"/>
              </a:rPr>
              <a:t/>
            </a:r>
            <a:br>
              <a:rPr lang="x-none" sz="1800" dirty="0">
                <a:effectLst/>
                <a:latin typeface="Calibri" panose="020F0502020204030204" pitchFamily="34" charset="0"/>
                <a:ea typeface="Calibri" panose="020F0502020204030204" pitchFamily="34" charset="0"/>
                <a:cs typeface="Times New Roman" panose="02020603050405020304" pitchFamily="18" charset="0"/>
              </a:rPr>
            </a:br>
            <a:endParaRPr lang="x-none" dirty="0"/>
          </a:p>
        </p:txBody>
      </p:sp>
      <p:sp>
        <p:nvSpPr>
          <p:cNvPr id="3" name="Content Placeholder 2">
            <a:extLst>
              <a:ext uri="{FF2B5EF4-FFF2-40B4-BE49-F238E27FC236}">
                <a16:creationId xmlns:a16="http://schemas.microsoft.com/office/drawing/2014/main" xmlns="" id="{05C46C97-CAD5-4C49-9016-787FCAE1E86B}"/>
              </a:ext>
            </a:extLst>
          </p:cNvPr>
          <p:cNvSpPr>
            <a:spLocks noGrp="1"/>
          </p:cNvSpPr>
          <p:nvPr>
            <p:ph sz="half" idx="1"/>
          </p:nvPr>
        </p:nvSpPr>
        <p:spPr/>
        <p:txBody>
          <a:bodyPr/>
          <a:lstStyle/>
          <a:p>
            <a:pPr marL="342900" lvl="0" indent="-342900">
              <a:lnSpc>
                <a:spcPct val="107000"/>
              </a:lnSpc>
              <a:buFont typeface="Wingdings" panose="05000000000000000000" pitchFamily="2" charset="2"/>
              <a:buChar cha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Sexual intercourse can lead to HIV infection. </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HIV can be caused through sharing of infected, contaminated needles. </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HIV is transmitted through blood transfusion.</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x-none" dirty="0"/>
          </a:p>
        </p:txBody>
      </p:sp>
      <p:pic>
        <p:nvPicPr>
          <p:cNvPr id="5" name="Content Placeholder 7">
            <a:extLst>
              <a:ext uri="{FF2B5EF4-FFF2-40B4-BE49-F238E27FC236}">
                <a16:creationId xmlns:a16="http://schemas.microsoft.com/office/drawing/2014/main" xmlns="" id="{B5C7A847-9E69-461B-8E0E-D37931C6B8AF}"/>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5120640" y="1930400"/>
            <a:ext cx="4480560" cy="3880772"/>
          </a:xfrm>
        </p:spPr>
      </p:pic>
    </p:spTree>
    <p:extLst>
      <p:ext uri="{BB962C8B-B14F-4D97-AF65-F5344CB8AC3E}">
        <p14:creationId xmlns:p14="http://schemas.microsoft.com/office/powerpoint/2010/main" val="126048381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138</TotalTime>
  <Words>2650</Words>
  <Application>Microsoft Office PowerPoint</Application>
  <PresentationFormat>Widescreen</PresentationFormat>
  <Paragraphs>124</Paragraphs>
  <Slides>16</Slides>
  <Notes>13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Calibri</vt:lpstr>
      <vt:lpstr>Times New Roman</vt:lpstr>
      <vt:lpstr>Trebuchet MS</vt:lpstr>
      <vt:lpstr>Wingdings</vt:lpstr>
      <vt:lpstr>Wingdings 3</vt:lpstr>
      <vt:lpstr>Facet</vt:lpstr>
      <vt:lpstr>Presentation of HIV/AIDS Name Institution Date</vt:lpstr>
      <vt:lpstr>Introduction </vt:lpstr>
      <vt:lpstr>Background Information </vt:lpstr>
      <vt:lpstr>Pathogenesis </vt:lpstr>
      <vt:lpstr>Diagnosis and Prognosis </vt:lpstr>
      <vt:lpstr>Treatment </vt:lpstr>
      <vt:lpstr>How HIV is Spread </vt:lpstr>
      <vt:lpstr>Groups of People Who are at Risk</vt:lpstr>
      <vt:lpstr>Etiology of HIV </vt:lpstr>
      <vt:lpstr>HIV Signs and Symptoms </vt:lpstr>
      <vt:lpstr>Continuation of HIV Signs and Symptoms</vt:lpstr>
      <vt:lpstr>Prevention of HIV </vt:lpstr>
      <vt:lpstr>Importance of providing information on HIV/AIDS  </vt:lpstr>
      <vt:lpstr>Facts about HIV/AIDS</vt:lpstr>
      <vt:lpstr>Conclusion </vt:lpstr>
      <vt:lpstr>References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of HIV/AIDS</dc:title>
  <dc:creator>HP</dc:creator>
  <cp:lastModifiedBy>GEOFF</cp:lastModifiedBy>
  <cp:revision>26</cp:revision>
  <dcterms:created xsi:type="dcterms:W3CDTF">2021-06-22T19:02:43Z</dcterms:created>
  <dcterms:modified xsi:type="dcterms:W3CDTF">2021-06-22T21:27:30Z</dcterms:modified>
</cp:coreProperties>
</file>